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7" r:id="rId4"/>
    <p:sldId id="265" r:id="rId5"/>
    <p:sldId id="260" r:id="rId6"/>
    <p:sldId id="257" r:id="rId7"/>
    <p:sldId id="258" r:id="rId8"/>
    <p:sldId id="259" r:id="rId9"/>
    <p:sldId id="263" r:id="rId10"/>
    <p:sldId id="279" r:id="rId11"/>
    <p:sldId id="280" r:id="rId12"/>
    <p:sldId id="282" r:id="rId13"/>
    <p:sldId id="266" r:id="rId14"/>
    <p:sldId id="268" r:id="rId15"/>
    <p:sldId id="276" r:id="rId16"/>
    <p:sldId id="269" r:id="rId17"/>
    <p:sldId id="281" r:id="rId18"/>
    <p:sldId id="270" r:id="rId19"/>
    <p:sldId id="278" r:id="rId20"/>
    <p:sldId id="271" r:id="rId21"/>
    <p:sldId id="264" r:id="rId22"/>
    <p:sldId id="272" r:id="rId23"/>
    <p:sldId id="275" r:id="rId24"/>
    <p:sldId id="27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EBFFFB"/>
    <a:srgbClr val="E7FFFA"/>
    <a:srgbClr val="FFF7E1"/>
    <a:srgbClr val="FFF5D9"/>
    <a:srgbClr val="FFEBFF"/>
    <a:srgbClr val="FFE1F0"/>
    <a:srgbClr val="FFFFFF"/>
    <a:srgbClr val="FFE5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F67DC-F39E-4F16-88B4-2052D01B1793}" type="doc">
      <dgm:prSet loTypeId="urn:microsoft.com/office/officeart/2005/8/layout/target3" loCatId="relationship" qsTypeId="urn:microsoft.com/office/officeart/2005/8/quickstyle/3d3" qsCatId="3D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33C142F2-5AF0-4871-A3A0-586EAD5C9DC0}">
      <dgm:prSet custT="1"/>
      <dgm:spPr/>
      <dgm:t>
        <a:bodyPr/>
        <a:lstStyle/>
        <a:p>
          <a:pPr rtl="0"/>
          <a:r>
            <a:rPr lang="ru-RU" sz="2000" b="1"/>
            <a:t>Комплексный характер заданий </a:t>
          </a:r>
          <a:endParaRPr lang="ru-RU" sz="2000"/>
        </a:p>
      </dgm:t>
    </dgm:pt>
    <dgm:pt modelId="{A00B3169-6815-41D1-815B-DAEF7ACD9477}" type="parTrans" cxnId="{B574FE94-5449-4481-83A8-D52B902B21B9}">
      <dgm:prSet/>
      <dgm:spPr/>
      <dgm:t>
        <a:bodyPr/>
        <a:lstStyle/>
        <a:p>
          <a:endParaRPr lang="ru-RU"/>
        </a:p>
      </dgm:t>
    </dgm:pt>
    <dgm:pt modelId="{3099CF9C-8A44-471A-AF7F-00F4CD8EF92A}" type="sibTrans" cxnId="{B574FE94-5449-4481-83A8-D52B902B21B9}">
      <dgm:prSet/>
      <dgm:spPr/>
      <dgm:t>
        <a:bodyPr/>
        <a:lstStyle/>
        <a:p>
          <a:endParaRPr lang="ru-RU"/>
        </a:p>
      </dgm:t>
    </dgm:pt>
    <dgm:pt modelId="{8E5CED16-7DA6-42AE-9E7B-C7A16D736F01}" type="pres">
      <dgm:prSet presAssocID="{4F1F67DC-F39E-4F16-88B4-2052D01B179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C534036-D5BA-41FD-AD57-4DD95C031EE7}" type="pres">
      <dgm:prSet presAssocID="{33C142F2-5AF0-4871-A3A0-586EAD5C9DC0}" presName="circle1" presStyleLbl="node1" presStyleIdx="0" presStyleCnt="1"/>
      <dgm:spPr/>
    </dgm:pt>
    <dgm:pt modelId="{F9F88CE6-FE69-438B-A215-93357A17F42E}" type="pres">
      <dgm:prSet presAssocID="{33C142F2-5AF0-4871-A3A0-586EAD5C9DC0}" presName="space" presStyleCnt="0"/>
      <dgm:spPr/>
    </dgm:pt>
    <dgm:pt modelId="{6D66E60D-3A82-470C-9A80-E14332685FEA}" type="pres">
      <dgm:prSet presAssocID="{33C142F2-5AF0-4871-A3A0-586EAD5C9DC0}" presName="rect1" presStyleLbl="alignAcc1" presStyleIdx="0" presStyleCnt="1"/>
      <dgm:spPr/>
    </dgm:pt>
    <dgm:pt modelId="{754A80CD-40E3-46D1-9B19-2B809CC585E1}" type="pres">
      <dgm:prSet presAssocID="{33C142F2-5AF0-4871-A3A0-586EAD5C9DC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93EB016-25AE-4C69-AAF6-446C5397BD7D}" type="presOf" srcId="{33C142F2-5AF0-4871-A3A0-586EAD5C9DC0}" destId="{6D66E60D-3A82-470C-9A80-E14332685FEA}" srcOrd="0" destOrd="0" presId="urn:microsoft.com/office/officeart/2005/8/layout/target3"/>
    <dgm:cxn modelId="{51E3274A-991E-4832-9C9E-08061A755F15}" type="presOf" srcId="{4F1F67DC-F39E-4F16-88B4-2052D01B1793}" destId="{8E5CED16-7DA6-42AE-9E7B-C7A16D736F01}" srcOrd="0" destOrd="0" presId="urn:microsoft.com/office/officeart/2005/8/layout/target3"/>
    <dgm:cxn modelId="{B574FE94-5449-4481-83A8-D52B902B21B9}" srcId="{4F1F67DC-F39E-4F16-88B4-2052D01B1793}" destId="{33C142F2-5AF0-4871-A3A0-586EAD5C9DC0}" srcOrd="0" destOrd="0" parTransId="{A00B3169-6815-41D1-815B-DAEF7ACD9477}" sibTransId="{3099CF9C-8A44-471A-AF7F-00F4CD8EF92A}"/>
    <dgm:cxn modelId="{205FF896-E9F5-4308-A22B-73C2B3F18074}" type="presOf" srcId="{33C142F2-5AF0-4871-A3A0-586EAD5C9DC0}" destId="{754A80CD-40E3-46D1-9B19-2B809CC585E1}" srcOrd="1" destOrd="0" presId="urn:microsoft.com/office/officeart/2005/8/layout/target3"/>
    <dgm:cxn modelId="{43A73963-1E95-4C2F-9540-C99A60C093F3}" type="presParOf" srcId="{8E5CED16-7DA6-42AE-9E7B-C7A16D736F01}" destId="{DC534036-D5BA-41FD-AD57-4DD95C031EE7}" srcOrd="0" destOrd="0" presId="urn:microsoft.com/office/officeart/2005/8/layout/target3"/>
    <dgm:cxn modelId="{DB57391B-D9F2-4C37-9DC7-0F8B12073A9A}" type="presParOf" srcId="{8E5CED16-7DA6-42AE-9E7B-C7A16D736F01}" destId="{F9F88CE6-FE69-438B-A215-93357A17F42E}" srcOrd="1" destOrd="0" presId="urn:microsoft.com/office/officeart/2005/8/layout/target3"/>
    <dgm:cxn modelId="{988CA6D8-7F28-4176-BA3F-40CFED41C8FF}" type="presParOf" srcId="{8E5CED16-7DA6-42AE-9E7B-C7A16D736F01}" destId="{6D66E60D-3A82-470C-9A80-E14332685FEA}" srcOrd="2" destOrd="0" presId="urn:microsoft.com/office/officeart/2005/8/layout/target3"/>
    <dgm:cxn modelId="{F2950EB8-4019-45DD-AF56-28D656F05BB0}" type="presParOf" srcId="{8E5CED16-7DA6-42AE-9E7B-C7A16D736F01}" destId="{754A80CD-40E3-46D1-9B19-2B809CC585E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683586-B4FF-4CB4-A78A-9169980CAB9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74A02E5-5B5B-4761-9C8B-6C1268398A01}">
      <dgm:prSet/>
      <dgm:spPr/>
      <dgm:t>
        <a:bodyPr/>
        <a:lstStyle/>
        <a:p>
          <a:pPr rtl="0"/>
          <a:r>
            <a:rPr lang="ru-RU"/>
            <a:t>Контекст может относиться к повседневным бытовым заботам человека, к обучению, а также к сфере взаимодействия человека и общества. </a:t>
          </a:r>
        </a:p>
      </dgm:t>
    </dgm:pt>
    <dgm:pt modelId="{28BFC580-3C79-4B6A-8ED6-2489AB91C784}" type="parTrans" cxnId="{38A5855C-22E8-47FC-85F3-B08123C2024A}">
      <dgm:prSet/>
      <dgm:spPr/>
      <dgm:t>
        <a:bodyPr/>
        <a:lstStyle/>
        <a:p>
          <a:endParaRPr lang="ru-RU"/>
        </a:p>
      </dgm:t>
    </dgm:pt>
    <dgm:pt modelId="{5C50315E-3E40-42D3-9C46-CE04396C488C}" type="sibTrans" cxnId="{38A5855C-22E8-47FC-85F3-B08123C2024A}">
      <dgm:prSet/>
      <dgm:spPr/>
      <dgm:t>
        <a:bodyPr/>
        <a:lstStyle/>
        <a:p>
          <a:endParaRPr lang="ru-RU"/>
        </a:p>
      </dgm:t>
    </dgm:pt>
    <dgm:pt modelId="{767A9FB9-1BCD-4237-B30C-689CE58584F7}" type="pres">
      <dgm:prSet presAssocID="{3B683586-B4FF-4CB4-A78A-9169980CAB9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C49788F-7030-4DEB-99C0-FC7DCB70D6F5}" type="pres">
      <dgm:prSet presAssocID="{A74A02E5-5B5B-4761-9C8B-6C1268398A01}" presName="circle1" presStyleLbl="node1" presStyleIdx="0" presStyleCnt="1"/>
      <dgm:spPr/>
    </dgm:pt>
    <dgm:pt modelId="{04B6D02B-CE47-4175-A12B-01017F40E3E4}" type="pres">
      <dgm:prSet presAssocID="{A74A02E5-5B5B-4761-9C8B-6C1268398A01}" presName="space" presStyleCnt="0"/>
      <dgm:spPr/>
    </dgm:pt>
    <dgm:pt modelId="{DEC36C92-B273-47D8-AAAF-2B3B7C464A45}" type="pres">
      <dgm:prSet presAssocID="{A74A02E5-5B5B-4761-9C8B-6C1268398A01}" presName="rect1" presStyleLbl="alignAcc1" presStyleIdx="0" presStyleCnt="1" custLinFactNeighborX="6323" custLinFactNeighborY="-9003"/>
      <dgm:spPr/>
    </dgm:pt>
    <dgm:pt modelId="{6B98B847-1558-40F1-BF22-0A45F8B1B7BD}" type="pres">
      <dgm:prSet presAssocID="{A74A02E5-5B5B-4761-9C8B-6C1268398A0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1352937-209C-4F9C-8C90-CB8390ED6F31}" type="presOf" srcId="{A74A02E5-5B5B-4761-9C8B-6C1268398A01}" destId="{DEC36C92-B273-47D8-AAAF-2B3B7C464A45}" srcOrd="0" destOrd="0" presId="urn:microsoft.com/office/officeart/2005/8/layout/target3"/>
    <dgm:cxn modelId="{38A5855C-22E8-47FC-85F3-B08123C2024A}" srcId="{3B683586-B4FF-4CB4-A78A-9169980CAB98}" destId="{A74A02E5-5B5B-4761-9C8B-6C1268398A01}" srcOrd="0" destOrd="0" parTransId="{28BFC580-3C79-4B6A-8ED6-2489AB91C784}" sibTransId="{5C50315E-3E40-42D3-9C46-CE04396C488C}"/>
    <dgm:cxn modelId="{86211995-52D2-43C3-AA77-9D3DA89EBF52}" type="presOf" srcId="{3B683586-B4FF-4CB4-A78A-9169980CAB98}" destId="{767A9FB9-1BCD-4237-B30C-689CE58584F7}" srcOrd="0" destOrd="0" presId="urn:microsoft.com/office/officeart/2005/8/layout/target3"/>
    <dgm:cxn modelId="{CA0838C7-97F8-4578-A24D-BE484DFA636C}" type="presOf" srcId="{A74A02E5-5B5B-4761-9C8B-6C1268398A01}" destId="{6B98B847-1558-40F1-BF22-0A45F8B1B7BD}" srcOrd="1" destOrd="0" presId="urn:microsoft.com/office/officeart/2005/8/layout/target3"/>
    <dgm:cxn modelId="{D449E53C-CEA4-4044-BC2A-E0CB1E14A0D7}" type="presParOf" srcId="{767A9FB9-1BCD-4237-B30C-689CE58584F7}" destId="{9C49788F-7030-4DEB-99C0-FC7DCB70D6F5}" srcOrd="0" destOrd="0" presId="urn:microsoft.com/office/officeart/2005/8/layout/target3"/>
    <dgm:cxn modelId="{4BC74A5F-7A52-45F5-AAA0-8120E6556556}" type="presParOf" srcId="{767A9FB9-1BCD-4237-B30C-689CE58584F7}" destId="{04B6D02B-CE47-4175-A12B-01017F40E3E4}" srcOrd="1" destOrd="0" presId="urn:microsoft.com/office/officeart/2005/8/layout/target3"/>
    <dgm:cxn modelId="{79AE3CCC-C787-4E76-B3C6-E5EAEADABA84}" type="presParOf" srcId="{767A9FB9-1BCD-4237-B30C-689CE58584F7}" destId="{DEC36C92-B273-47D8-AAAF-2B3B7C464A45}" srcOrd="2" destOrd="0" presId="urn:microsoft.com/office/officeart/2005/8/layout/target3"/>
    <dgm:cxn modelId="{7013A8EA-5805-4905-BB3B-7D03CF315495}" type="presParOf" srcId="{767A9FB9-1BCD-4237-B30C-689CE58584F7}" destId="{6B98B847-1558-40F1-BF22-0A45F8B1B7B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A65DA4-2BB1-4DC1-A39B-B5E543EFCD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5A036D-EC9E-414B-84C1-39D45421B21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FFF5D9"/>
        </a:solidFill>
      </dgm:spPr>
      <dgm:t>
        <a:bodyPr/>
        <a:lstStyle/>
        <a:p>
          <a:pPr algn="just" rtl="0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Концепт выступает в качестве интегратора понятий, законов, принципов различных предметных областей, способов действий, освоенных обучающимся ранее </a:t>
          </a:r>
        </a:p>
      </dgm:t>
    </dgm:pt>
    <dgm:pt modelId="{B5E313A8-5231-47A4-9744-6024FA88A279}" type="parTrans" cxnId="{F3D80F1A-FF75-4F72-983D-E6729EBE8DCB}">
      <dgm:prSet/>
      <dgm:spPr/>
      <dgm:t>
        <a:bodyPr/>
        <a:lstStyle/>
        <a:p>
          <a:endParaRPr lang="ru-RU"/>
        </a:p>
      </dgm:t>
    </dgm:pt>
    <dgm:pt modelId="{8E6B81A9-89AC-4CFC-AFF9-5578AE9C3ED2}" type="sibTrans" cxnId="{F3D80F1A-FF75-4F72-983D-E6729EBE8DCB}">
      <dgm:prSet/>
      <dgm:spPr/>
      <dgm:t>
        <a:bodyPr/>
        <a:lstStyle/>
        <a:p>
          <a:endParaRPr lang="ru-RU"/>
        </a:p>
      </dgm:t>
    </dgm:pt>
    <dgm:pt modelId="{C2BBF042-C4D8-469A-9212-9F77E5A43047}" type="pres">
      <dgm:prSet presAssocID="{25A65DA4-2BB1-4DC1-A39B-B5E543EFCD2F}" presName="linear" presStyleCnt="0">
        <dgm:presLayoutVars>
          <dgm:animLvl val="lvl"/>
          <dgm:resizeHandles val="exact"/>
        </dgm:presLayoutVars>
      </dgm:prSet>
      <dgm:spPr/>
    </dgm:pt>
    <dgm:pt modelId="{6DDB3F64-1071-4685-844F-126D7F869B12}" type="pres">
      <dgm:prSet presAssocID="{455A036D-EC9E-414B-84C1-39D45421B2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D80F1A-FF75-4F72-983D-E6729EBE8DCB}" srcId="{25A65DA4-2BB1-4DC1-A39B-B5E543EFCD2F}" destId="{455A036D-EC9E-414B-84C1-39D45421B211}" srcOrd="0" destOrd="0" parTransId="{B5E313A8-5231-47A4-9744-6024FA88A279}" sibTransId="{8E6B81A9-89AC-4CFC-AFF9-5578AE9C3ED2}"/>
    <dgm:cxn modelId="{30E7AA73-4222-4E08-A6D5-D7A59492D85D}" type="presOf" srcId="{25A65DA4-2BB1-4DC1-A39B-B5E543EFCD2F}" destId="{C2BBF042-C4D8-469A-9212-9F77E5A43047}" srcOrd="0" destOrd="0" presId="urn:microsoft.com/office/officeart/2005/8/layout/vList2"/>
    <dgm:cxn modelId="{388BC3C1-9980-4C91-AC7D-A0E3FB034A14}" type="presOf" srcId="{455A036D-EC9E-414B-84C1-39D45421B211}" destId="{6DDB3F64-1071-4685-844F-126D7F869B12}" srcOrd="0" destOrd="0" presId="urn:microsoft.com/office/officeart/2005/8/layout/vList2"/>
    <dgm:cxn modelId="{D30B8BA4-545B-423F-9AD6-ED7F85A4FC4E}" type="presParOf" srcId="{C2BBF042-C4D8-469A-9212-9F77E5A43047}" destId="{6DDB3F64-1071-4685-844F-126D7F869B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90E9BA0-A4F5-43D1-B884-401769902B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E40C7B-6925-4FE4-8C1E-B6C40157B17F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F5D9"/>
        </a:solidFill>
      </dgm:spPr>
      <dgm:t>
        <a:bodyPr/>
        <a:lstStyle/>
        <a:p>
          <a:pPr algn="just" rtl="0"/>
          <a:r>
            <a:rPr lang="ru-RU" b="1" dirty="0">
              <a:solidFill>
                <a:schemeClr val="tx1"/>
              </a:solidFill>
            </a:rPr>
            <a:t>Для математической грамотности концептами выступают фундаментальные математические идеи: «Случайность», «Изменение и рост», «Пространство и форма», «Неопределенность», «Зависимость и связи», «Количественные отношения и т.д.</a:t>
          </a:r>
          <a:r>
            <a:rPr lang="ru-RU" dirty="0"/>
            <a:t>»</a:t>
          </a:r>
        </a:p>
      </dgm:t>
    </dgm:pt>
    <dgm:pt modelId="{0F221C45-2C92-4418-B8AB-0649217DD8E2}" type="parTrans" cxnId="{FF552671-0F7C-441B-91E3-A8A808081297}">
      <dgm:prSet/>
      <dgm:spPr/>
      <dgm:t>
        <a:bodyPr/>
        <a:lstStyle/>
        <a:p>
          <a:endParaRPr lang="ru-RU"/>
        </a:p>
      </dgm:t>
    </dgm:pt>
    <dgm:pt modelId="{8AB01C2B-4035-4C5F-87B6-B6028ABF6090}" type="sibTrans" cxnId="{FF552671-0F7C-441B-91E3-A8A808081297}">
      <dgm:prSet/>
      <dgm:spPr/>
      <dgm:t>
        <a:bodyPr/>
        <a:lstStyle/>
        <a:p>
          <a:endParaRPr lang="ru-RU"/>
        </a:p>
      </dgm:t>
    </dgm:pt>
    <dgm:pt modelId="{BC176EB3-5B68-458D-A918-FBCB083CA14E}" type="pres">
      <dgm:prSet presAssocID="{490E9BA0-A4F5-43D1-B884-401769902BBC}" presName="linear" presStyleCnt="0">
        <dgm:presLayoutVars>
          <dgm:animLvl val="lvl"/>
          <dgm:resizeHandles val="exact"/>
        </dgm:presLayoutVars>
      </dgm:prSet>
      <dgm:spPr/>
    </dgm:pt>
    <dgm:pt modelId="{D38B656F-6F64-4C4A-8D7D-5FCDA9D8A6CC}" type="pres">
      <dgm:prSet presAssocID="{4BE40C7B-6925-4FE4-8C1E-B6C40157B17F}" presName="parentText" presStyleLbl="node1" presStyleIdx="0" presStyleCnt="1" custLinFactNeighborX="390" custLinFactNeighborY="4635">
        <dgm:presLayoutVars>
          <dgm:chMax val="0"/>
          <dgm:bulletEnabled val="1"/>
        </dgm:presLayoutVars>
      </dgm:prSet>
      <dgm:spPr/>
    </dgm:pt>
  </dgm:ptLst>
  <dgm:cxnLst>
    <dgm:cxn modelId="{6D6CE232-DC6D-4DD0-ACD9-BB9950B8F3AF}" type="presOf" srcId="{4BE40C7B-6925-4FE4-8C1E-B6C40157B17F}" destId="{D38B656F-6F64-4C4A-8D7D-5FCDA9D8A6CC}" srcOrd="0" destOrd="0" presId="urn:microsoft.com/office/officeart/2005/8/layout/vList2"/>
    <dgm:cxn modelId="{FF552671-0F7C-441B-91E3-A8A808081297}" srcId="{490E9BA0-A4F5-43D1-B884-401769902BBC}" destId="{4BE40C7B-6925-4FE4-8C1E-B6C40157B17F}" srcOrd="0" destOrd="0" parTransId="{0F221C45-2C92-4418-B8AB-0649217DD8E2}" sibTransId="{8AB01C2B-4035-4C5F-87B6-B6028ABF6090}"/>
    <dgm:cxn modelId="{B51CD3D3-F4A3-454D-B86C-AE8873ACE5D6}" type="presOf" srcId="{490E9BA0-A4F5-43D1-B884-401769902BBC}" destId="{BC176EB3-5B68-458D-A918-FBCB083CA14E}" srcOrd="0" destOrd="0" presId="urn:microsoft.com/office/officeart/2005/8/layout/vList2"/>
    <dgm:cxn modelId="{A75175CF-0D55-4120-85E4-5486F555308F}" type="presParOf" srcId="{BC176EB3-5B68-458D-A918-FBCB083CA14E}" destId="{D38B656F-6F64-4C4A-8D7D-5FCDA9D8A6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D7430A-B587-493D-A931-B94ECF4CCDD7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9D50565-0F2F-48ED-B461-2A52F4EA63C6}">
      <dgm:prSet/>
      <dgm:spPr>
        <a:solidFill>
          <a:srgbClr val="FFF5D9"/>
        </a:solidFill>
      </dgm:spPr>
      <dgm:t>
        <a:bodyPr/>
        <a:lstStyle/>
        <a:p>
          <a:pPr algn="just" rtl="0"/>
          <a:r>
            <a:rPr lang="ru-RU" b="1" dirty="0"/>
            <a:t>При оценке математической грамотности содержание проверки отбирается таким образом, чтобы концентрироваться не вокруг традиционных вопросов курса математики, а вокруг этих концептов (фундаментальных идей).</a:t>
          </a:r>
        </a:p>
      </dgm:t>
    </dgm:pt>
    <dgm:pt modelId="{2CFA337D-ADF8-4C2D-B8C9-30DA39EE5E3C}" type="parTrans" cxnId="{14D6AD94-F183-4A98-BA0C-A1553340DF87}">
      <dgm:prSet/>
      <dgm:spPr/>
      <dgm:t>
        <a:bodyPr/>
        <a:lstStyle/>
        <a:p>
          <a:endParaRPr lang="ru-RU"/>
        </a:p>
      </dgm:t>
    </dgm:pt>
    <dgm:pt modelId="{56CA8627-E4A9-46D1-9ED4-D90F9F24CE8A}" type="sibTrans" cxnId="{14D6AD94-F183-4A98-BA0C-A1553340DF87}">
      <dgm:prSet/>
      <dgm:spPr/>
      <dgm:t>
        <a:bodyPr/>
        <a:lstStyle/>
        <a:p>
          <a:endParaRPr lang="ru-RU"/>
        </a:p>
      </dgm:t>
    </dgm:pt>
    <dgm:pt modelId="{319FBCBE-5794-43E8-983D-4D89DF63D195}" type="pres">
      <dgm:prSet presAssocID="{38D7430A-B587-493D-A931-B94ECF4CCDD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52BE937-17C4-452E-845F-38EB8433040D}" type="pres">
      <dgm:prSet presAssocID="{79D50565-0F2F-48ED-B461-2A52F4EA63C6}" presName="circle1" presStyleLbl="node1" presStyleIdx="0" presStyleCnt="1"/>
      <dgm:spPr/>
    </dgm:pt>
    <dgm:pt modelId="{BB931FB8-469B-4009-BDFB-2AC26E7180A6}" type="pres">
      <dgm:prSet presAssocID="{79D50565-0F2F-48ED-B461-2A52F4EA63C6}" presName="space" presStyleCnt="0"/>
      <dgm:spPr/>
    </dgm:pt>
    <dgm:pt modelId="{467B4D2F-774F-4402-9D6B-8EE670EF02C6}" type="pres">
      <dgm:prSet presAssocID="{79D50565-0F2F-48ED-B461-2A52F4EA63C6}" presName="rect1" presStyleLbl="alignAcc1" presStyleIdx="0" presStyleCnt="1"/>
      <dgm:spPr/>
    </dgm:pt>
    <dgm:pt modelId="{B7B7BCC6-1DBA-4680-87AA-D47E49E99C06}" type="pres">
      <dgm:prSet presAssocID="{79D50565-0F2F-48ED-B461-2A52F4EA63C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AE75914-CBD3-4886-BF86-1147D850AC2B}" type="presOf" srcId="{38D7430A-B587-493D-A931-B94ECF4CCDD7}" destId="{319FBCBE-5794-43E8-983D-4D89DF63D195}" srcOrd="0" destOrd="0" presId="urn:microsoft.com/office/officeart/2005/8/layout/target3"/>
    <dgm:cxn modelId="{09024232-C77B-4603-8D29-39284F7E59C4}" type="presOf" srcId="{79D50565-0F2F-48ED-B461-2A52F4EA63C6}" destId="{B7B7BCC6-1DBA-4680-87AA-D47E49E99C06}" srcOrd="1" destOrd="0" presId="urn:microsoft.com/office/officeart/2005/8/layout/target3"/>
    <dgm:cxn modelId="{14D6AD94-F183-4A98-BA0C-A1553340DF87}" srcId="{38D7430A-B587-493D-A931-B94ECF4CCDD7}" destId="{79D50565-0F2F-48ED-B461-2A52F4EA63C6}" srcOrd="0" destOrd="0" parTransId="{2CFA337D-ADF8-4C2D-B8C9-30DA39EE5E3C}" sibTransId="{56CA8627-E4A9-46D1-9ED4-D90F9F24CE8A}"/>
    <dgm:cxn modelId="{CFF6329E-4B8D-4F29-A3C7-3F22ACBF4FB1}" type="presOf" srcId="{79D50565-0F2F-48ED-B461-2A52F4EA63C6}" destId="{467B4D2F-774F-4402-9D6B-8EE670EF02C6}" srcOrd="0" destOrd="0" presId="urn:microsoft.com/office/officeart/2005/8/layout/target3"/>
    <dgm:cxn modelId="{3AE0A52E-294F-4E51-8C92-BDC096460687}" type="presParOf" srcId="{319FBCBE-5794-43E8-983D-4D89DF63D195}" destId="{952BE937-17C4-452E-845F-38EB8433040D}" srcOrd="0" destOrd="0" presId="urn:microsoft.com/office/officeart/2005/8/layout/target3"/>
    <dgm:cxn modelId="{C59D51CC-9E7E-4315-8A19-2E4F04602889}" type="presParOf" srcId="{319FBCBE-5794-43E8-983D-4D89DF63D195}" destId="{BB931FB8-469B-4009-BDFB-2AC26E7180A6}" srcOrd="1" destOrd="0" presId="urn:microsoft.com/office/officeart/2005/8/layout/target3"/>
    <dgm:cxn modelId="{EB165B52-016F-4CE1-8FF2-946240F52E7F}" type="presParOf" srcId="{319FBCBE-5794-43E8-983D-4D89DF63D195}" destId="{467B4D2F-774F-4402-9D6B-8EE670EF02C6}" srcOrd="2" destOrd="0" presId="urn:microsoft.com/office/officeart/2005/8/layout/target3"/>
    <dgm:cxn modelId="{8FFF8B6E-53E7-425D-BB21-6C4E617864E9}" type="presParOf" srcId="{319FBCBE-5794-43E8-983D-4D89DF63D195}" destId="{B7B7BCC6-1DBA-4680-87AA-D47E49E99C0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A313D3-AA57-4A5B-AD6F-5F290729D3BF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A29A02-4A3A-427E-96F5-54B6D322E722}">
      <dgm:prSet/>
      <dgm:spPr>
        <a:solidFill>
          <a:srgbClr val="FFF5D9"/>
        </a:solidFill>
      </dgm:spPr>
      <dgm:t>
        <a:bodyPr/>
        <a:lstStyle/>
        <a:p>
          <a:pPr rtl="0"/>
          <a:r>
            <a:rPr lang="ru-RU" b="1" dirty="0"/>
            <a:t>Выделение концептов в качестве системообразующих элементов содержания заданий подчеркивает интегративный характер заданий. </a:t>
          </a:r>
        </a:p>
      </dgm:t>
    </dgm:pt>
    <dgm:pt modelId="{958EAE28-7241-499E-A9DA-84533C1E79FD}" type="parTrans" cxnId="{DB7EC7FA-8E68-4972-96ED-4E9C06A77C1F}">
      <dgm:prSet/>
      <dgm:spPr/>
      <dgm:t>
        <a:bodyPr/>
        <a:lstStyle/>
        <a:p>
          <a:endParaRPr lang="ru-RU"/>
        </a:p>
      </dgm:t>
    </dgm:pt>
    <dgm:pt modelId="{CBA15065-891C-40A4-B07C-38CDFB2C00A6}" type="sibTrans" cxnId="{DB7EC7FA-8E68-4972-96ED-4E9C06A77C1F}">
      <dgm:prSet/>
      <dgm:spPr/>
      <dgm:t>
        <a:bodyPr/>
        <a:lstStyle/>
        <a:p>
          <a:endParaRPr lang="ru-RU"/>
        </a:p>
      </dgm:t>
    </dgm:pt>
    <dgm:pt modelId="{06AB7575-D05A-4399-86B7-73077A2BD14D}" type="pres">
      <dgm:prSet presAssocID="{40A313D3-AA57-4A5B-AD6F-5F290729D3B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2909E3F-6986-45D3-8416-3706D2F9DB7E}" type="pres">
      <dgm:prSet presAssocID="{E2A29A02-4A3A-427E-96F5-54B6D322E722}" presName="circle1" presStyleLbl="node1" presStyleIdx="0" presStyleCnt="1"/>
      <dgm:spPr/>
    </dgm:pt>
    <dgm:pt modelId="{BFF1B164-7473-4F6E-998F-84FD4FEB972B}" type="pres">
      <dgm:prSet presAssocID="{E2A29A02-4A3A-427E-96F5-54B6D322E722}" presName="space" presStyleCnt="0"/>
      <dgm:spPr/>
    </dgm:pt>
    <dgm:pt modelId="{798ACBA4-CA47-41E5-98A5-39182D8EFAED}" type="pres">
      <dgm:prSet presAssocID="{E2A29A02-4A3A-427E-96F5-54B6D322E722}" presName="rect1" presStyleLbl="alignAcc1" presStyleIdx="0" presStyleCnt="1" custLinFactNeighborX="648" custLinFactNeighborY="1979"/>
      <dgm:spPr/>
    </dgm:pt>
    <dgm:pt modelId="{C2772DC7-96A5-47FE-9D3F-1817689C9F0C}" type="pres">
      <dgm:prSet presAssocID="{E2A29A02-4A3A-427E-96F5-54B6D322E72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F3DD679-7D19-482D-8D02-6B606044222B}" type="presOf" srcId="{40A313D3-AA57-4A5B-AD6F-5F290729D3BF}" destId="{06AB7575-D05A-4399-86B7-73077A2BD14D}" srcOrd="0" destOrd="0" presId="urn:microsoft.com/office/officeart/2005/8/layout/target3"/>
    <dgm:cxn modelId="{3917A4AD-2D27-4E0C-B523-656B4AD1D9F6}" type="presOf" srcId="{E2A29A02-4A3A-427E-96F5-54B6D322E722}" destId="{798ACBA4-CA47-41E5-98A5-39182D8EFAED}" srcOrd="0" destOrd="0" presId="urn:microsoft.com/office/officeart/2005/8/layout/target3"/>
    <dgm:cxn modelId="{B53211D7-A1D4-4EF3-865D-85BCE6B1D600}" type="presOf" srcId="{E2A29A02-4A3A-427E-96F5-54B6D322E722}" destId="{C2772DC7-96A5-47FE-9D3F-1817689C9F0C}" srcOrd="1" destOrd="0" presId="urn:microsoft.com/office/officeart/2005/8/layout/target3"/>
    <dgm:cxn modelId="{DB7EC7FA-8E68-4972-96ED-4E9C06A77C1F}" srcId="{40A313D3-AA57-4A5B-AD6F-5F290729D3BF}" destId="{E2A29A02-4A3A-427E-96F5-54B6D322E722}" srcOrd="0" destOrd="0" parTransId="{958EAE28-7241-499E-A9DA-84533C1E79FD}" sibTransId="{CBA15065-891C-40A4-B07C-38CDFB2C00A6}"/>
    <dgm:cxn modelId="{EA25408D-5171-449A-B239-D30755FE9F96}" type="presParOf" srcId="{06AB7575-D05A-4399-86B7-73077A2BD14D}" destId="{D2909E3F-6986-45D3-8416-3706D2F9DB7E}" srcOrd="0" destOrd="0" presId="urn:microsoft.com/office/officeart/2005/8/layout/target3"/>
    <dgm:cxn modelId="{EBBAD17E-A744-4E1E-9C7E-AC43AD878233}" type="presParOf" srcId="{06AB7575-D05A-4399-86B7-73077A2BD14D}" destId="{BFF1B164-7473-4F6E-998F-84FD4FEB972B}" srcOrd="1" destOrd="0" presId="urn:microsoft.com/office/officeart/2005/8/layout/target3"/>
    <dgm:cxn modelId="{A2EA2704-ADF8-498E-9710-585D93F90903}" type="presParOf" srcId="{06AB7575-D05A-4399-86B7-73077A2BD14D}" destId="{798ACBA4-CA47-41E5-98A5-39182D8EFAED}" srcOrd="2" destOrd="0" presId="urn:microsoft.com/office/officeart/2005/8/layout/target3"/>
    <dgm:cxn modelId="{61048572-9B85-4503-86DE-85415F887B15}" type="presParOf" srcId="{06AB7575-D05A-4399-86B7-73077A2BD14D}" destId="{C2772DC7-96A5-47FE-9D3F-1817689C9F0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C4E17-E326-4ECD-8C99-9B89990E1D3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9041FF1-6B2F-4C7A-933B-DF1B81F8A6DD}">
      <dgm:prSet/>
      <dgm:spPr/>
      <dgm:t>
        <a:bodyPr/>
        <a:lstStyle/>
        <a:p>
          <a:pPr rtl="0"/>
          <a:r>
            <a:rPr lang="ru-RU" b="1" dirty="0"/>
            <a:t>Формулировка задач, входит в комплексное задание. </a:t>
          </a:r>
        </a:p>
      </dgm:t>
    </dgm:pt>
    <dgm:pt modelId="{39B0B724-F7F0-42C0-86C9-0EEF372B5778}" type="parTrans" cxnId="{E8BE7C31-FCF3-4E49-A9AF-D2D8789DED6F}">
      <dgm:prSet/>
      <dgm:spPr/>
      <dgm:t>
        <a:bodyPr/>
        <a:lstStyle/>
        <a:p>
          <a:endParaRPr lang="ru-RU"/>
        </a:p>
      </dgm:t>
    </dgm:pt>
    <dgm:pt modelId="{86812482-79F1-410A-8BA6-A7E5B4B97B60}" type="sibTrans" cxnId="{E8BE7C31-FCF3-4E49-A9AF-D2D8789DED6F}">
      <dgm:prSet/>
      <dgm:spPr/>
      <dgm:t>
        <a:bodyPr/>
        <a:lstStyle/>
        <a:p>
          <a:endParaRPr lang="ru-RU"/>
        </a:p>
      </dgm:t>
    </dgm:pt>
    <dgm:pt modelId="{B8A69832-1B2A-476C-BD29-B837FABC2AB0}" type="pres">
      <dgm:prSet presAssocID="{E21C4E17-E326-4ECD-8C99-9B89990E1D3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C653BE8-F80D-43AD-A40B-6BFFAABC4E2F}" type="pres">
      <dgm:prSet presAssocID="{39041FF1-6B2F-4C7A-933B-DF1B81F8A6DD}" presName="circle1" presStyleLbl="node1" presStyleIdx="0" presStyleCnt="1"/>
      <dgm:spPr/>
    </dgm:pt>
    <dgm:pt modelId="{5A067D1A-EFFA-4ABB-A82F-008D79E41DD8}" type="pres">
      <dgm:prSet presAssocID="{39041FF1-6B2F-4C7A-933B-DF1B81F8A6DD}" presName="space" presStyleCnt="0"/>
      <dgm:spPr/>
    </dgm:pt>
    <dgm:pt modelId="{C3D6B3C6-CC39-4A55-ABFD-DB136C9E4C82}" type="pres">
      <dgm:prSet presAssocID="{39041FF1-6B2F-4C7A-933B-DF1B81F8A6DD}" presName="rect1" presStyleLbl="alignAcc1" presStyleIdx="0" presStyleCnt="1" custLinFactNeighborX="188"/>
      <dgm:spPr/>
    </dgm:pt>
    <dgm:pt modelId="{CC597C97-A61A-4AA2-8066-86B5BDBEE337}" type="pres">
      <dgm:prSet presAssocID="{39041FF1-6B2F-4C7A-933B-DF1B81F8A6D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1E32D2A-F111-4201-8534-DA15CF5118CD}" type="presOf" srcId="{E21C4E17-E326-4ECD-8C99-9B89990E1D34}" destId="{B8A69832-1B2A-476C-BD29-B837FABC2AB0}" srcOrd="0" destOrd="0" presId="urn:microsoft.com/office/officeart/2005/8/layout/target3"/>
    <dgm:cxn modelId="{E8BE7C31-FCF3-4E49-A9AF-D2D8789DED6F}" srcId="{E21C4E17-E326-4ECD-8C99-9B89990E1D34}" destId="{39041FF1-6B2F-4C7A-933B-DF1B81F8A6DD}" srcOrd="0" destOrd="0" parTransId="{39B0B724-F7F0-42C0-86C9-0EEF372B5778}" sibTransId="{86812482-79F1-410A-8BA6-A7E5B4B97B60}"/>
    <dgm:cxn modelId="{9B5A1E48-541A-4F96-A918-133918B5436B}" type="presOf" srcId="{39041FF1-6B2F-4C7A-933B-DF1B81F8A6DD}" destId="{C3D6B3C6-CC39-4A55-ABFD-DB136C9E4C82}" srcOrd="0" destOrd="0" presId="urn:microsoft.com/office/officeart/2005/8/layout/target3"/>
    <dgm:cxn modelId="{40DE2B4B-DC06-40DE-835C-12A3EBB86033}" type="presOf" srcId="{39041FF1-6B2F-4C7A-933B-DF1B81F8A6DD}" destId="{CC597C97-A61A-4AA2-8066-86B5BDBEE337}" srcOrd="1" destOrd="0" presId="urn:microsoft.com/office/officeart/2005/8/layout/target3"/>
    <dgm:cxn modelId="{6EF64F66-C9BB-4F4A-8B29-F9DCC188CAB5}" type="presParOf" srcId="{B8A69832-1B2A-476C-BD29-B837FABC2AB0}" destId="{0C653BE8-F80D-43AD-A40B-6BFFAABC4E2F}" srcOrd="0" destOrd="0" presId="urn:microsoft.com/office/officeart/2005/8/layout/target3"/>
    <dgm:cxn modelId="{C85F0EF8-31F0-4DE9-931E-93D78CF50208}" type="presParOf" srcId="{B8A69832-1B2A-476C-BD29-B837FABC2AB0}" destId="{5A067D1A-EFFA-4ABB-A82F-008D79E41DD8}" srcOrd="1" destOrd="0" presId="urn:microsoft.com/office/officeart/2005/8/layout/target3"/>
    <dgm:cxn modelId="{7F035D5A-8979-4009-9387-C11F3AEDEF3C}" type="presParOf" srcId="{B8A69832-1B2A-476C-BD29-B837FABC2AB0}" destId="{C3D6B3C6-CC39-4A55-ABFD-DB136C9E4C82}" srcOrd="2" destOrd="0" presId="urn:microsoft.com/office/officeart/2005/8/layout/target3"/>
    <dgm:cxn modelId="{C260082B-B872-4B71-AEE6-CB78EAF73C6F}" type="presParOf" srcId="{B8A69832-1B2A-476C-BD29-B837FABC2AB0}" destId="{CC597C97-A61A-4AA2-8066-86B5BDBEE33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F0A9E-399A-4C81-8B00-0E543CFD5E9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DA741D8-2B52-4394-8B4C-A3014AF4E719}">
      <dgm:prSet/>
      <dgm:spPr/>
      <dgm:t>
        <a:bodyPr/>
        <a:lstStyle/>
        <a:p>
          <a:pPr rtl="0"/>
          <a:r>
            <a:rPr lang="ru-RU" b="1" dirty="0"/>
            <a:t>Описание ситуации приводится в различной форме (в виде текста, рисунка, диаграммы, схемы, графика реальных зависимостей)</a:t>
          </a:r>
        </a:p>
      </dgm:t>
    </dgm:pt>
    <dgm:pt modelId="{EC32008B-EF3F-4F99-82E9-2E5ADACC31B3}" type="parTrans" cxnId="{782C3B5B-1F53-42E4-B810-026D18F18E7C}">
      <dgm:prSet/>
      <dgm:spPr/>
      <dgm:t>
        <a:bodyPr/>
        <a:lstStyle/>
        <a:p>
          <a:endParaRPr lang="ru-RU"/>
        </a:p>
      </dgm:t>
    </dgm:pt>
    <dgm:pt modelId="{A8D1BD45-96B5-4FC1-8FE0-3252482F64F2}" type="sibTrans" cxnId="{782C3B5B-1F53-42E4-B810-026D18F18E7C}">
      <dgm:prSet/>
      <dgm:spPr/>
      <dgm:t>
        <a:bodyPr/>
        <a:lstStyle/>
        <a:p>
          <a:endParaRPr lang="ru-RU"/>
        </a:p>
      </dgm:t>
    </dgm:pt>
    <dgm:pt modelId="{6FB45AB2-6677-4E5E-A150-E9E4C8EFE80C}" type="pres">
      <dgm:prSet presAssocID="{165F0A9E-399A-4C81-8B00-0E543CFD5E9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0765D48-8E43-43FD-8B99-0795D48037FB}" type="pres">
      <dgm:prSet presAssocID="{2DA741D8-2B52-4394-8B4C-A3014AF4E719}" presName="circle1" presStyleLbl="node1" presStyleIdx="0" presStyleCnt="1"/>
      <dgm:spPr/>
    </dgm:pt>
    <dgm:pt modelId="{C51F94C9-74B9-4A3B-B491-07539846218E}" type="pres">
      <dgm:prSet presAssocID="{2DA741D8-2B52-4394-8B4C-A3014AF4E719}" presName="space" presStyleCnt="0"/>
      <dgm:spPr/>
    </dgm:pt>
    <dgm:pt modelId="{50EE6C21-0ECC-4986-A096-5B7FFECF19F0}" type="pres">
      <dgm:prSet presAssocID="{2DA741D8-2B52-4394-8B4C-A3014AF4E719}" presName="rect1" presStyleLbl="alignAcc1" presStyleIdx="0" presStyleCnt="1"/>
      <dgm:spPr/>
    </dgm:pt>
    <dgm:pt modelId="{22EADDFF-B61F-4F25-ACC9-B57F52FC69C2}" type="pres">
      <dgm:prSet presAssocID="{2DA741D8-2B52-4394-8B4C-A3014AF4E71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4E14C20-715B-4D4A-9AF0-2A29A7C11745}" type="presOf" srcId="{165F0A9E-399A-4C81-8B00-0E543CFD5E94}" destId="{6FB45AB2-6677-4E5E-A150-E9E4C8EFE80C}" srcOrd="0" destOrd="0" presId="urn:microsoft.com/office/officeart/2005/8/layout/target3"/>
    <dgm:cxn modelId="{27ED0124-7D40-4516-A645-9F58AA845F1E}" type="presOf" srcId="{2DA741D8-2B52-4394-8B4C-A3014AF4E719}" destId="{50EE6C21-0ECC-4986-A096-5B7FFECF19F0}" srcOrd="0" destOrd="0" presId="urn:microsoft.com/office/officeart/2005/8/layout/target3"/>
    <dgm:cxn modelId="{782C3B5B-1F53-42E4-B810-026D18F18E7C}" srcId="{165F0A9E-399A-4C81-8B00-0E543CFD5E94}" destId="{2DA741D8-2B52-4394-8B4C-A3014AF4E719}" srcOrd="0" destOrd="0" parTransId="{EC32008B-EF3F-4F99-82E9-2E5ADACC31B3}" sibTransId="{A8D1BD45-96B5-4FC1-8FE0-3252482F64F2}"/>
    <dgm:cxn modelId="{BFB03C64-EDE6-452E-9129-D08EFF3CDDCA}" type="presOf" srcId="{2DA741D8-2B52-4394-8B4C-A3014AF4E719}" destId="{22EADDFF-B61F-4F25-ACC9-B57F52FC69C2}" srcOrd="1" destOrd="0" presId="urn:microsoft.com/office/officeart/2005/8/layout/target3"/>
    <dgm:cxn modelId="{DC11D540-744A-4F20-BEC2-25C06958DEF8}" type="presParOf" srcId="{6FB45AB2-6677-4E5E-A150-E9E4C8EFE80C}" destId="{90765D48-8E43-43FD-8B99-0795D48037FB}" srcOrd="0" destOrd="0" presId="urn:microsoft.com/office/officeart/2005/8/layout/target3"/>
    <dgm:cxn modelId="{A9AEB115-29F1-4BB3-BB35-ECBDB9942A11}" type="presParOf" srcId="{6FB45AB2-6677-4E5E-A150-E9E4C8EFE80C}" destId="{C51F94C9-74B9-4A3B-B491-07539846218E}" srcOrd="1" destOrd="0" presId="urn:microsoft.com/office/officeart/2005/8/layout/target3"/>
    <dgm:cxn modelId="{BDAEE434-B34A-48EA-ADB7-A3A595E29EBE}" type="presParOf" srcId="{6FB45AB2-6677-4E5E-A150-E9E4C8EFE80C}" destId="{50EE6C21-0ECC-4986-A096-5B7FFECF19F0}" srcOrd="2" destOrd="0" presId="urn:microsoft.com/office/officeart/2005/8/layout/target3"/>
    <dgm:cxn modelId="{751D7D1D-829C-4034-9772-F4267979CA2D}" type="presParOf" srcId="{6FB45AB2-6677-4E5E-A150-E9E4C8EFE80C}" destId="{22EADDFF-B61F-4F25-ACC9-B57F52FC69C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700161-B197-4D89-AF0B-A88E76BF6E7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9E59FF8-83EF-4E94-BED6-2793C9E68369}">
      <dgm:prSet/>
      <dgm:spPr>
        <a:solidFill>
          <a:srgbClr val="FFF5D9"/>
        </a:solidFill>
      </dgm:spPr>
      <dgm:t>
        <a:bodyPr/>
        <a:lstStyle/>
        <a:p>
          <a:pPr rtl="0"/>
          <a:r>
            <a:rPr lang="ru-RU" b="1" dirty="0"/>
            <a:t>Мозаичность и возможная информационная избыточность.</a:t>
          </a:r>
        </a:p>
      </dgm:t>
    </dgm:pt>
    <dgm:pt modelId="{4441ECA6-88EE-4A5A-A3C2-C347A4601B87}" type="parTrans" cxnId="{3EB22EB7-8588-4EF7-941D-D14FCF041A47}">
      <dgm:prSet/>
      <dgm:spPr/>
      <dgm:t>
        <a:bodyPr/>
        <a:lstStyle/>
        <a:p>
          <a:endParaRPr lang="ru-RU"/>
        </a:p>
      </dgm:t>
    </dgm:pt>
    <dgm:pt modelId="{040A5E62-3C34-43D6-B44C-9E765AD4C00C}" type="sibTrans" cxnId="{3EB22EB7-8588-4EF7-941D-D14FCF041A47}">
      <dgm:prSet/>
      <dgm:spPr/>
      <dgm:t>
        <a:bodyPr/>
        <a:lstStyle/>
        <a:p>
          <a:endParaRPr lang="ru-RU"/>
        </a:p>
      </dgm:t>
    </dgm:pt>
    <dgm:pt modelId="{61D8EE42-38B3-4486-A6C4-44991F08BBB0}" type="pres">
      <dgm:prSet presAssocID="{09700161-B197-4D89-AF0B-A88E76BF6E78}" presName="linear" presStyleCnt="0">
        <dgm:presLayoutVars>
          <dgm:animLvl val="lvl"/>
          <dgm:resizeHandles val="exact"/>
        </dgm:presLayoutVars>
      </dgm:prSet>
      <dgm:spPr/>
    </dgm:pt>
    <dgm:pt modelId="{6598F776-17B4-4705-BA68-2666FAEB1D45}" type="pres">
      <dgm:prSet presAssocID="{69E59FF8-83EF-4E94-BED6-2793C9E683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EB22EB7-8588-4EF7-941D-D14FCF041A47}" srcId="{09700161-B197-4D89-AF0B-A88E76BF6E78}" destId="{69E59FF8-83EF-4E94-BED6-2793C9E68369}" srcOrd="0" destOrd="0" parTransId="{4441ECA6-88EE-4A5A-A3C2-C347A4601B87}" sibTransId="{040A5E62-3C34-43D6-B44C-9E765AD4C00C}"/>
    <dgm:cxn modelId="{DCEACEDB-1874-4561-A5F9-F4BA7A6D8C08}" type="presOf" srcId="{09700161-B197-4D89-AF0B-A88E76BF6E78}" destId="{61D8EE42-38B3-4486-A6C4-44991F08BBB0}" srcOrd="0" destOrd="0" presId="urn:microsoft.com/office/officeart/2005/8/layout/vList2"/>
    <dgm:cxn modelId="{A3E4E6ED-FD68-43D6-B7F0-69A79A49AAA7}" type="presOf" srcId="{69E59FF8-83EF-4E94-BED6-2793C9E68369}" destId="{6598F776-17B4-4705-BA68-2666FAEB1D45}" srcOrd="0" destOrd="0" presId="urn:microsoft.com/office/officeart/2005/8/layout/vList2"/>
    <dgm:cxn modelId="{9C2BC242-DBBD-48EE-816C-CA4C75BD6A73}" type="presParOf" srcId="{61D8EE42-38B3-4486-A6C4-44991F08BBB0}" destId="{6598F776-17B4-4705-BA68-2666FAEB1D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FA5D6-7EE7-4DAF-AE99-68AAD6B5A0E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615D8A4-1B51-4EC9-8C0C-7B968F3F2C2A}">
      <dgm:prSet/>
      <dgm:spPr/>
      <dgm:t>
        <a:bodyPr/>
        <a:lstStyle/>
        <a:p>
          <a:pPr rtl="0"/>
          <a:r>
            <a:rPr lang="ru-RU"/>
            <a:t>Формат заданий коррелирует с комплексными диагностическими работами для оценки метапредметных образовательных результатов в УОСО.</a:t>
          </a:r>
        </a:p>
      </dgm:t>
    </dgm:pt>
    <dgm:pt modelId="{91E780A1-0940-4017-9069-99D9220B90E1}" type="parTrans" cxnId="{FE44C90B-6DE6-47FF-95D3-A1A74B70DA5E}">
      <dgm:prSet/>
      <dgm:spPr/>
      <dgm:t>
        <a:bodyPr/>
        <a:lstStyle/>
        <a:p>
          <a:endParaRPr lang="ru-RU"/>
        </a:p>
      </dgm:t>
    </dgm:pt>
    <dgm:pt modelId="{B1DDEB81-D049-4591-9070-F3FFAEE5C5E0}" type="sibTrans" cxnId="{FE44C90B-6DE6-47FF-95D3-A1A74B70DA5E}">
      <dgm:prSet/>
      <dgm:spPr/>
      <dgm:t>
        <a:bodyPr/>
        <a:lstStyle/>
        <a:p>
          <a:endParaRPr lang="ru-RU"/>
        </a:p>
      </dgm:t>
    </dgm:pt>
    <dgm:pt modelId="{CA91824E-35E2-4CE5-BB86-FFE29E95AEDA}" type="pres">
      <dgm:prSet presAssocID="{737FA5D6-7EE7-4DAF-AE99-68AAD6B5A0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8EAEA12-3C2C-495B-876C-AE10815972DB}" type="pres">
      <dgm:prSet presAssocID="{F615D8A4-1B51-4EC9-8C0C-7B968F3F2C2A}" presName="circle1" presStyleLbl="node1" presStyleIdx="0" presStyleCnt="1"/>
      <dgm:spPr/>
    </dgm:pt>
    <dgm:pt modelId="{063D95A8-B3D7-42D5-98AB-41D6FD3B88E6}" type="pres">
      <dgm:prSet presAssocID="{F615D8A4-1B51-4EC9-8C0C-7B968F3F2C2A}" presName="space" presStyleCnt="0"/>
      <dgm:spPr/>
    </dgm:pt>
    <dgm:pt modelId="{F6378132-E3F3-4223-B0C1-2291FBA0CAE8}" type="pres">
      <dgm:prSet presAssocID="{F615D8A4-1B51-4EC9-8C0C-7B968F3F2C2A}" presName="rect1" presStyleLbl="alignAcc1" presStyleIdx="0" presStyleCnt="1"/>
      <dgm:spPr/>
    </dgm:pt>
    <dgm:pt modelId="{751DCE86-8420-4D7F-A240-0FE0DB4DE0F5}" type="pres">
      <dgm:prSet presAssocID="{F615D8A4-1B51-4EC9-8C0C-7B968F3F2C2A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E44C90B-6DE6-47FF-95D3-A1A74B70DA5E}" srcId="{737FA5D6-7EE7-4DAF-AE99-68AAD6B5A0E0}" destId="{F615D8A4-1B51-4EC9-8C0C-7B968F3F2C2A}" srcOrd="0" destOrd="0" parTransId="{91E780A1-0940-4017-9069-99D9220B90E1}" sibTransId="{B1DDEB81-D049-4591-9070-F3FFAEE5C5E0}"/>
    <dgm:cxn modelId="{B820E4A4-B603-4A82-A1EE-15D0290F0649}" type="presOf" srcId="{F615D8A4-1B51-4EC9-8C0C-7B968F3F2C2A}" destId="{F6378132-E3F3-4223-B0C1-2291FBA0CAE8}" srcOrd="0" destOrd="0" presId="urn:microsoft.com/office/officeart/2005/8/layout/target3"/>
    <dgm:cxn modelId="{DFCDE1C0-5F2C-48E4-BF94-5717E0B6704B}" type="presOf" srcId="{737FA5D6-7EE7-4DAF-AE99-68AAD6B5A0E0}" destId="{CA91824E-35E2-4CE5-BB86-FFE29E95AEDA}" srcOrd="0" destOrd="0" presId="urn:microsoft.com/office/officeart/2005/8/layout/target3"/>
    <dgm:cxn modelId="{B51FC3F1-B2E4-4608-9A22-14F19E738C60}" type="presOf" srcId="{F615D8A4-1B51-4EC9-8C0C-7B968F3F2C2A}" destId="{751DCE86-8420-4D7F-A240-0FE0DB4DE0F5}" srcOrd="1" destOrd="0" presId="urn:microsoft.com/office/officeart/2005/8/layout/target3"/>
    <dgm:cxn modelId="{353ED611-E664-4FB6-93A2-FBAB4FF19321}" type="presParOf" srcId="{CA91824E-35E2-4CE5-BB86-FFE29E95AEDA}" destId="{E8EAEA12-3C2C-495B-876C-AE10815972DB}" srcOrd="0" destOrd="0" presId="urn:microsoft.com/office/officeart/2005/8/layout/target3"/>
    <dgm:cxn modelId="{BF5A59D3-462C-4DF7-AA3F-010641BFA415}" type="presParOf" srcId="{CA91824E-35E2-4CE5-BB86-FFE29E95AEDA}" destId="{063D95A8-B3D7-42D5-98AB-41D6FD3B88E6}" srcOrd="1" destOrd="0" presId="urn:microsoft.com/office/officeart/2005/8/layout/target3"/>
    <dgm:cxn modelId="{A6DCFE1F-5D24-4672-80EC-6FB5CBE4015E}" type="presParOf" srcId="{CA91824E-35E2-4CE5-BB86-FFE29E95AEDA}" destId="{F6378132-E3F3-4223-B0C1-2291FBA0CAE8}" srcOrd="2" destOrd="0" presId="urn:microsoft.com/office/officeart/2005/8/layout/target3"/>
    <dgm:cxn modelId="{CF09C2A6-DEB6-49A1-B3BB-5688237DAF45}" type="presParOf" srcId="{CA91824E-35E2-4CE5-BB86-FFE29E95AEDA}" destId="{751DCE86-8420-4D7F-A240-0FE0DB4DE0F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658D25-7646-40C1-A434-5CD2072C168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ru-RU"/>
        </a:p>
      </dgm:t>
    </dgm:pt>
    <dgm:pt modelId="{D3C14C2B-0738-4849-B8F9-2B0EF18256D2}">
      <dgm:prSet/>
      <dgm:spPr/>
      <dgm:t>
        <a:bodyPr/>
        <a:lstStyle/>
        <a:p>
          <a:pPr rtl="0"/>
          <a:r>
            <a:rPr lang="ru-RU" b="1" dirty="0" err="1"/>
            <a:t>Контекстность</a:t>
          </a:r>
          <a:r>
            <a:rPr lang="ru-RU" b="1" dirty="0"/>
            <a:t> задания на формирование</a:t>
          </a:r>
          <a:r>
            <a:rPr lang="ru-RU" dirty="0"/>
            <a:t> и оценку функциональной грамотности</a:t>
          </a:r>
        </a:p>
      </dgm:t>
    </dgm:pt>
    <dgm:pt modelId="{A17DBD1B-057D-4043-9427-6753A7018A37}" type="parTrans" cxnId="{199FA9D6-0517-4892-92C4-241F282CBB98}">
      <dgm:prSet/>
      <dgm:spPr/>
      <dgm:t>
        <a:bodyPr/>
        <a:lstStyle/>
        <a:p>
          <a:endParaRPr lang="ru-RU"/>
        </a:p>
      </dgm:t>
    </dgm:pt>
    <dgm:pt modelId="{B967E7BD-25CF-4D22-8F18-B2123C95C441}" type="sibTrans" cxnId="{199FA9D6-0517-4892-92C4-241F282CBB98}">
      <dgm:prSet/>
      <dgm:spPr/>
      <dgm:t>
        <a:bodyPr/>
        <a:lstStyle/>
        <a:p>
          <a:endParaRPr lang="ru-RU"/>
        </a:p>
      </dgm:t>
    </dgm:pt>
    <dgm:pt modelId="{DFECF5FD-2F5E-4028-8B74-62E6651694F2}" type="pres">
      <dgm:prSet presAssocID="{59658D25-7646-40C1-A434-5CD2072C168E}" presName="linear" presStyleCnt="0">
        <dgm:presLayoutVars>
          <dgm:animLvl val="lvl"/>
          <dgm:resizeHandles val="exact"/>
        </dgm:presLayoutVars>
      </dgm:prSet>
      <dgm:spPr/>
    </dgm:pt>
    <dgm:pt modelId="{6B4A3652-EF8B-4BD0-96A6-E1320F173594}" type="pres">
      <dgm:prSet presAssocID="{D3C14C2B-0738-4849-B8F9-2B0EF18256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130C0B-3012-4DBD-BD93-557076138A0C}" type="presOf" srcId="{59658D25-7646-40C1-A434-5CD2072C168E}" destId="{DFECF5FD-2F5E-4028-8B74-62E6651694F2}" srcOrd="0" destOrd="0" presId="urn:microsoft.com/office/officeart/2005/8/layout/vList2"/>
    <dgm:cxn modelId="{AD9076C9-8D68-448F-BB7E-36F9F8E2F033}" type="presOf" srcId="{D3C14C2B-0738-4849-B8F9-2B0EF18256D2}" destId="{6B4A3652-EF8B-4BD0-96A6-E1320F173594}" srcOrd="0" destOrd="0" presId="urn:microsoft.com/office/officeart/2005/8/layout/vList2"/>
    <dgm:cxn modelId="{199FA9D6-0517-4892-92C4-241F282CBB98}" srcId="{59658D25-7646-40C1-A434-5CD2072C168E}" destId="{D3C14C2B-0738-4849-B8F9-2B0EF18256D2}" srcOrd="0" destOrd="0" parTransId="{A17DBD1B-057D-4043-9427-6753A7018A37}" sibTransId="{B967E7BD-25CF-4D22-8F18-B2123C95C441}"/>
    <dgm:cxn modelId="{7CB38B4E-6377-4BBE-90E0-3DDAC71A8D9C}" type="presParOf" srcId="{DFECF5FD-2F5E-4028-8B74-62E6651694F2}" destId="{6B4A3652-EF8B-4BD0-96A6-E1320F1735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89683-6F94-4E2C-B908-6867FE88882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39CF5DA-AE4E-4DAA-B0F8-6504300ECCDC}">
      <dgm:prSet/>
      <dgm:spPr/>
      <dgm:t>
        <a:bodyPr/>
        <a:lstStyle/>
        <a:p>
          <a:pPr rtl="0"/>
          <a:r>
            <a:rPr lang="ru-RU" dirty="0"/>
            <a:t>Моделируется предметное и социальное содержание деятельности.</a:t>
          </a:r>
        </a:p>
      </dgm:t>
    </dgm:pt>
    <dgm:pt modelId="{BA5B712D-CF76-4D5B-A038-3014DE877A6F}" type="parTrans" cxnId="{818C221B-DC27-4DCD-8371-CA7CE46610EB}">
      <dgm:prSet/>
      <dgm:spPr/>
      <dgm:t>
        <a:bodyPr/>
        <a:lstStyle/>
        <a:p>
          <a:endParaRPr lang="ru-RU"/>
        </a:p>
      </dgm:t>
    </dgm:pt>
    <dgm:pt modelId="{58FE36FF-AF3D-4CC2-9009-E99D8C1B1246}" type="sibTrans" cxnId="{818C221B-DC27-4DCD-8371-CA7CE46610EB}">
      <dgm:prSet/>
      <dgm:spPr/>
      <dgm:t>
        <a:bodyPr/>
        <a:lstStyle/>
        <a:p>
          <a:endParaRPr lang="ru-RU"/>
        </a:p>
      </dgm:t>
    </dgm:pt>
    <dgm:pt modelId="{AA8B04E6-FDDE-4555-8426-786728E053D6}" type="pres">
      <dgm:prSet presAssocID="{62089683-6F94-4E2C-B908-6867FE88882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F928DB9-DA01-447E-A968-99B664086332}" type="pres">
      <dgm:prSet presAssocID="{839CF5DA-AE4E-4DAA-B0F8-6504300ECCDC}" presName="circle1" presStyleLbl="node1" presStyleIdx="0" presStyleCnt="1"/>
      <dgm:spPr/>
    </dgm:pt>
    <dgm:pt modelId="{94108C5F-6274-4317-A909-222B36F1C69E}" type="pres">
      <dgm:prSet presAssocID="{839CF5DA-AE4E-4DAA-B0F8-6504300ECCDC}" presName="space" presStyleCnt="0"/>
      <dgm:spPr/>
    </dgm:pt>
    <dgm:pt modelId="{0EC2D997-B56F-4951-97AA-ED19393E4774}" type="pres">
      <dgm:prSet presAssocID="{839CF5DA-AE4E-4DAA-B0F8-6504300ECCDC}" presName="rect1" presStyleLbl="alignAcc1" presStyleIdx="0" presStyleCnt="1"/>
      <dgm:spPr/>
    </dgm:pt>
    <dgm:pt modelId="{E9067D6F-B247-41DF-8BB8-CA1444A5B294}" type="pres">
      <dgm:prSet presAssocID="{839CF5DA-AE4E-4DAA-B0F8-6504300ECCD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18C221B-DC27-4DCD-8371-CA7CE46610EB}" srcId="{62089683-6F94-4E2C-B908-6867FE888829}" destId="{839CF5DA-AE4E-4DAA-B0F8-6504300ECCDC}" srcOrd="0" destOrd="0" parTransId="{BA5B712D-CF76-4D5B-A038-3014DE877A6F}" sibTransId="{58FE36FF-AF3D-4CC2-9009-E99D8C1B1246}"/>
    <dgm:cxn modelId="{331DAB2F-B0C6-467B-BA67-4C25C89DE26F}" type="presOf" srcId="{839CF5DA-AE4E-4DAA-B0F8-6504300ECCDC}" destId="{0EC2D997-B56F-4951-97AA-ED19393E4774}" srcOrd="0" destOrd="0" presId="urn:microsoft.com/office/officeart/2005/8/layout/target3"/>
    <dgm:cxn modelId="{93204069-CF67-40E4-9A84-79DE05B7B96C}" type="presOf" srcId="{839CF5DA-AE4E-4DAA-B0F8-6504300ECCDC}" destId="{E9067D6F-B247-41DF-8BB8-CA1444A5B294}" srcOrd="1" destOrd="0" presId="urn:microsoft.com/office/officeart/2005/8/layout/target3"/>
    <dgm:cxn modelId="{00B77A78-3F81-4052-AC6B-BC409FBC4743}" type="presOf" srcId="{62089683-6F94-4E2C-B908-6867FE888829}" destId="{AA8B04E6-FDDE-4555-8426-786728E053D6}" srcOrd="0" destOrd="0" presId="urn:microsoft.com/office/officeart/2005/8/layout/target3"/>
    <dgm:cxn modelId="{D4A3BAFD-8241-455F-8E93-2ECBCE35BF5A}" type="presParOf" srcId="{AA8B04E6-FDDE-4555-8426-786728E053D6}" destId="{6F928DB9-DA01-447E-A968-99B664086332}" srcOrd="0" destOrd="0" presId="urn:microsoft.com/office/officeart/2005/8/layout/target3"/>
    <dgm:cxn modelId="{F6245EF1-BF6C-4B2B-8793-084AEFEEF30D}" type="presParOf" srcId="{AA8B04E6-FDDE-4555-8426-786728E053D6}" destId="{94108C5F-6274-4317-A909-222B36F1C69E}" srcOrd="1" destOrd="0" presId="urn:microsoft.com/office/officeart/2005/8/layout/target3"/>
    <dgm:cxn modelId="{FB628A89-1E0E-4448-A900-063102EEBDCC}" type="presParOf" srcId="{AA8B04E6-FDDE-4555-8426-786728E053D6}" destId="{0EC2D997-B56F-4951-97AA-ED19393E4774}" srcOrd="2" destOrd="0" presId="urn:microsoft.com/office/officeart/2005/8/layout/target3"/>
    <dgm:cxn modelId="{3F2E43A9-D210-40F0-9B07-BFC102A24B6E}" type="presParOf" srcId="{AA8B04E6-FDDE-4555-8426-786728E053D6}" destId="{E9067D6F-B247-41DF-8BB8-CA1444A5B2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81F5B4-5888-49A1-80D0-672F103AD15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214F39B3-E686-4EC5-8E28-843CECEFDC76}">
      <dgm:prSet/>
      <dgm:spPr/>
      <dgm:t>
        <a:bodyPr/>
        <a:lstStyle/>
        <a:p>
          <a:pPr rtl="0"/>
          <a:r>
            <a:rPr lang="ru-RU"/>
            <a:t>Контекст — это система внутренних и внешних факторов деятельности человека в конкретной ситуации. </a:t>
          </a:r>
        </a:p>
      </dgm:t>
    </dgm:pt>
    <dgm:pt modelId="{4DC7E874-FB94-4925-B8B0-EFABCEF9BB41}" type="parTrans" cxnId="{FC195103-3142-4CC3-9D64-581F619B1E36}">
      <dgm:prSet/>
      <dgm:spPr/>
      <dgm:t>
        <a:bodyPr/>
        <a:lstStyle/>
        <a:p>
          <a:endParaRPr lang="ru-RU"/>
        </a:p>
      </dgm:t>
    </dgm:pt>
    <dgm:pt modelId="{0DFC2EAF-B320-4AD3-AA07-D9EAFE7130EF}" type="sibTrans" cxnId="{FC195103-3142-4CC3-9D64-581F619B1E36}">
      <dgm:prSet/>
      <dgm:spPr/>
      <dgm:t>
        <a:bodyPr/>
        <a:lstStyle/>
        <a:p>
          <a:endParaRPr lang="ru-RU"/>
        </a:p>
      </dgm:t>
    </dgm:pt>
    <dgm:pt modelId="{5A9DC755-C7B3-4183-B84A-9082B9B408ED}" type="pres">
      <dgm:prSet presAssocID="{5D81F5B4-5888-49A1-80D0-672F103AD15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F604B5B-BA59-4AB6-9168-4CA7CCA1DFE9}" type="pres">
      <dgm:prSet presAssocID="{214F39B3-E686-4EC5-8E28-843CECEFDC76}" presName="circle1" presStyleLbl="node1" presStyleIdx="0" presStyleCnt="1"/>
      <dgm:spPr/>
    </dgm:pt>
    <dgm:pt modelId="{C90D6740-F13C-4BDF-A5B3-81E141E1CC01}" type="pres">
      <dgm:prSet presAssocID="{214F39B3-E686-4EC5-8E28-843CECEFDC76}" presName="space" presStyleCnt="0"/>
      <dgm:spPr/>
    </dgm:pt>
    <dgm:pt modelId="{4A42A493-B912-4CAA-B53D-028CC76FC131}" type="pres">
      <dgm:prSet presAssocID="{214F39B3-E686-4EC5-8E28-843CECEFDC76}" presName="rect1" presStyleLbl="alignAcc1" presStyleIdx="0" presStyleCnt="1"/>
      <dgm:spPr/>
    </dgm:pt>
    <dgm:pt modelId="{F9E1044F-285B-44DF-9179-DD7AB1AE7639}" type="pres">
      <dgm:prSet presAssocID="{214F39B3-E686-4EC5-8E28-843CECEFDC7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C195103-3142-4CC3-9D64-581F619B1E36}" srcId="{5D81F5B4-5888-49A1-80D0-672F103AD15B}" destId="{214F39B3-E686-4EC5-8E28-843CECEFDC76}" srcOrd="0" destOrd="0" parTransId="{4DC7E874-FB94-4925-B8B0-EFABCEF9BB41}" sibTransId="{0DFC2EAF-B320-4AD3-AA07-D9EAFE7130EF}"/>
    <dgm:cxn modelId="{930D991E-9759-45E7-942A-F846D45E2E24}" type="presOf" srcId="{214F39B3-E686-4EC5-8E28-843CECEFDC76}" destId="{F9E1044F-285B-44DF-9179-DD7AB1AE7639}" srcOrd="1" destOrd="0" presId="urn:microsoft.com/office/officeart/2005/8/layout/target3"/>
    <dgm:cxn modelId="{4863ED64-51C3-4D20-83A0-4A0AA64A0D36}" type="presOf" srcId="{5D81F5B4-5888-49A1-80D0-672F103AD15B}" destId="{5A9DC755-C7B3-4183-B84A-9082B9B408ED}" srcOrd="0" destOrd="0" presId="urn:microsoft.com/office/officeart/2005/8/layout/target3"/>
    <dgm:cxn modelId="{9D637A84-676B-4F05-91F1-946D1C38504A}" type="presOf" srcId="{214F39B3-E686-4EC5-8E28-843CECEFDC76}" destId="{4A42A493-B912-4CAA-B53D-028CC76FC131}" srcOrd="0" destOrd="0" presId="urn:microsoft.com/office/officeart/2005/8/layout/target3"/>
    <dgm:cxn modelId="{63A2B619-B31D-4C33-B432-4C4C91BF891D}" type="presParOf" srcId="{5A9DC755-C7B3-4183-B84A-9082B9B408ED}" destId="{EF604B5B-BA59-4AB6-9168-4CA7CCA1DFE9}" srcOrd="0" destOrd="0" presId="urn:microsoft.com/office/officeart/2005/8/layout/target3"/>
    <dgm:cxn modelId="{DB221456-5B75-424E-9FD2-F617866F64F0}" type="presParOf" srcId="{5A9DC755-C7B3-4183-B84A-9082B9B408ED}" destId="{C90D6740-F13C-4BDF-A5B3-81E141E1CC01}" srcOrd="1" destOrd="0" presId="urn:microsoft.com/office/officeart/2005/8/layout/target3"/>
    <dgm:cxn modelId="{BBD5B964-8056-4839-8525-6C781B1A5DE2}" type="presParOf" srcId="{5A9DC755-C7B3-4183-B84A-9082B9B408ED}" destId="{4A42A493-B912-4CAA-B53D-028CC76FC131}" srcOrd="2" destOrd="0" presId="urn:microsoft.com/office/officeart/2005/8/layout/target3"/>
    <dgm:cxn modelId="{78B82E42-AF30-4E7E-9C71-5712DEBBE7D1}" type="presParOf" srcId="{5A9DC755-C7B3-4183-B84A-9082B9B408ED}" destId="{F9E1044F-285B-44DF-9179-DD7AB1AE763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99A531-36A7-4025-B078-247CAF2B155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C18D89BC-2D21-4BDB-BD46-9C1D64E6B792}">
      <dgm:prSet/>
      <dgm:spPr/>
      <dgm:t>
        <a:bodyPr/>
        <a:lstStyle/>
        <a:p>
          <a:pPr rtl="0"/>
          <a:r>
            <a:rPr lang="ru-RU" dirty="0"/>
            <a:t>Контекстная задача- в условии которой есть описание конкретной жизненной ситуации, связанной с имеющимися у решающего ее знаниями и опытом</a:t>
          </a:r>
        </a:p>
      </dgm:t>
    </dgm:pt>
    <dgm:pt modelId="{2B6B13A4-DB2C-4135-A2E1-15C89CCD00BE}" type="parTrans" cxnId="{512A1B17-A864-49D8-9DB6-EBE4ABB392B6}">
      <dgm:prSet/>
      <dgm:spPr/>
      <dgm:t>
        <a:bodyPr/>
        <a:lstStyle/>
        <a:p>
          <a:endParaRPr lang="ru-RU"/>
        </a:p>
      </dgm:t>
    </dgm:pt>
    <dgm:pt modelId="{17109489-1918-4DD2-A01E-596148D65A3A}" type="sibTrans" cxnId="{512A1B17-A864-49D8-9DB6-EBE4ABB392B6}">
      <dgm:prSet/>
      <dgm:spPr/>
      <dgm:t>
        <a:bodyPr/>
        <a:lstStyle/>
        <a:p>
          <a:endParaRPr lang="ru-RU"/>
        </a:p>
      </dgm:t>
    </dgm:pt>
    <dgm:pt modelId="{36C9E386-5824-4801-916D-5D8A91C0533A}" type="pres">
      <dgm:prSet presAssocID="{CA99A531-36A7-4025-B078-247CAF2B155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14F0E1E-A9BC-4B4D-A8BE-5809C00AC04E}" type="pres">
      <dgm:prSet presAssocID="{C18D89BC-2D21-4BDB-BD46-9C1D64E6B792}" presName="circle1" presStyleLbl="node1" presStyleIdx="0" presStyleCnt="1"/>
      <dgm:spPr/>
    </dgm:pt>
    <dgm:pt modelId="{A3470C38-DEE9-4EBC-969B-8E54523AA236}" type="pres">
      <dgm:prSet presAssocID="{C18D89BC-2D21-4BDB-BD46-9C1D64E6B792}" presName="space" presStyleCnt="0"/>
      <dgm:spPr/>
    </dgm:pt>
    <dgm:pt modelId="{3F3D5170-E742-4D1B-8023-3C00EDFE312F}" type="pres">
      <dgm:prSet presAssocID="{C18D89BC-2D21-4BDB-BD46-9C1D64E6B792}" presName="rect1" presStyleLbl="alignAcc1" presStyleIdx="0" presStyleCnt="1" custLinFactNeighborX="-3788" custLinFactNeighborY="14840"/>
      <dgm:spPr/>
    </dgm:pt>
    <dgm:pt modelId="{8218E765-9948-43E1-9F72-D4868136954E}" type="pres">
      <dgm:prSet presAssocID="{C18D89BC-2D21-4BDB-BD46-9C1D64E6B79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12A1B17-A864-49D8-9DB6-EBE4ABB392B6}" srcId="{CA99A531-36A7-4025-B078-247CAF2B1554}" destId="{C18D89BC-2D21-4BDB-BD46-9C1D64E6B792}" srcOrd="0" destOrd="0" parTransId="{2B6B13A4-DB2C-4135-A2E1-15C89CCD00BE}" sibTransId="{17109489-1918-4DD2-A01E-596148D65A3A}"/>
    <dgm:cxn modelId="{55FB0224-D87B-401E-9869-C5E9667D2622}" type="presOf" srcId="{C18D89BC-2D21-4BDB-BD46-9C1D64E6B792}" destId="{8218E765-9948-43E1-9F72-D4868136954E}" srcOrd="1" destOrd="0" presId="urn:microsoft.com/office/officeart/2005/8/layout/target3"/>
    <dgm:cxn modelId="{40158162-04E8-45C0-BEFB-C2BBFA926F6E}" type="presOf" srcId="{C18D89BC-2D21-4BDB-BD46-9C1D64E6B792}" destId="{3F3D5170-E742-4D1B-8023-3C00EDFE312F}" srcOrd="0" destOrd="0" presId="urn:microsoft.com/office/officeart/2005/8/layout/target3"/>
    <dgm:cxn modelId="{9AA97886-F15E-4BAE-8ED2-5E30AD0628AE}" type="presOf" srcId="{CA99A531-36A7-4025-B078-247CAF2B1554}" destId="{36C9E386-5824-4801-916D-5D8A91C0533A}" srcOrd="0" destOrd="0" presId="urn:microsoft.com/office/officeart/2005/8/layout/target3"/>
    <dgm:cxn modelId="{3F33C954-C557-4692-967C-FBF774E17BF6}" type="presParOf" srcId="{36C9E386-5824-4801-916D-5D8A91C0533A}" destId="{A14F0E1E-A9BC-4B4D-A8BE-5809C00AC04E}" srcOrd="0" destOrd="0" presId="urn:microsoft.com/office/officeart/2005/8/layout/target3"/>
    <dgm:cxn modelId="{5676CD62-020F-4A97-8EA4-183EA1054374}" type="presParOf" srcId="{36C9E386-5824-4801-916D-5D8A91C0533A}" destId="{A3470C38-DEE9-4EBC-969B-8E54523AA236}" srcOrd="1" destOrd="0" presId="urn:microsoft.com/office/officeart/2005/8/layout/target3"/>
    <dgm:cxn modelId="{0D9D4F80-0649-4948-B59E-FCB61F6C5129}" type="presParOf" srcId="{36C9E386-5824-4801-916D-5D8A91C0533A}" destId="{3F3D5170-E742-4D1B-8023-3C00EDFE312F}" srcOrd="2" destOrd="0" presId="urn:microsoft.com/office/officeart/2005/8/layout/target3"/>
    <dgm:cxn modelId="{56D919F5-A464-4F58-A238-F61CAF4A0BD3}" type="presParOf" srcId="{36C9E386-5824-4801-916D-5D8A91C0533A}" destId="{8218E765-9948-43E1-9F72-D4868136954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34036-D5BA-41FD-AD57-4DD95C031EE7}">
      <dsp:nvSpPr>
        <dsp:cNvPr id="0" name=""/>
        <dsp:cNvSpPr/>
      </dsp:nvSpPr>
      <dsp:spPr>
        <a:xfrm>
          <a:off x="0" y="0"/>
          <a:ext cx="707886" cy="70788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6E60D-3A82-470C-9A80-E14332685FEA}">
      <dsp:nvSpPr>
        <dsp:cNvPr id="0" name=""/>
        <dsp:cNvSpPr/>
      </dsp:nvSpPr>
      <dsp:spPr>
        <a:xfrm>
          <a:off x="353943" y="0"/>
          <a:ext cx="4336810" cy="7078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Комплексный характер заданий </a:t>
          </a:r>
          <a:endParaRPr lang="ru-RU" sz="2000" kern="1200"/>
        </a:p>
      </dsp:txBody>
      <dsp:txXfrm>
        <a:off x="353943" y="0"/>
        <a:ext cx="4336810" cy="70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9788F-7030-4DEB-99C0-FC7DCB70D6F5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36C92-B273-47D8-AAAF-2B3B7C464A45}">
      <dsp:nvSpPr>
        <dsp:cNvPr id="0" name=""/>
        <dsp:cNvSpPr/>
      </dsp:nvSpPr>
      <dsp:spPr>
        <a:xfrm>
          <a:off x="461665" y="0"/>
          <a:ext cx="5634335" cy="92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Контекст может относиться к повседневным бытовым заботам человека, к обучению, а также к сфере взаимодействия человека и общества. </a:t>
          </a:r>
        </a:p>
      </dsp:txBody>
      <dsp:txXfrm>
        <a:off x="461665" y="0"/>
        <a:ext cx="5634335" cy="9233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B3F64-1071-4685-844F-126D7F869B12}">
      <dsp:nvSpPr>
        <dsp:cNvPr id="0" name=""/>
        <dsp:cNvSpPr/>
      </dsp:nvSpPr>
      <dsp:spPr>
        <a:xfrm>
          <a:off x="0" y="328550"/>
          <a:ext cx="8732324" cy="1254825"/>
        </a:xfrm>
        <a:prstGeom prst="roundRect">
          <a:avLst/>
        </a:prstGeom>
        <a:solidFill>
          <a:srgbClr val="FFF5D9"/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rPr>
            <a:t>Концепт выступает в качестве интегратора понятий, законов, принципов различных предметных областей, способов действий, освоенных обучающимся ранее </a:t>
          </a:r>
        </a:p>
      </dsp:txBody>
      <dsp:txXfrm>
        <a:off x="61256" y="389806"/>
        <a:ext cx="8609812" cy="11323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B656F-6F64-4C4A-8D7D-5FCDA9D8A6CC}">
      <dsp:nvSpPr>
        <dsp:cNvPr id="0" name=""/>
        <dsp:cNvSpPr/>
      </dsp:nvSpPr>
      <dsp:spPr>
        <a:xfrm>
          <a:off x="0" y="4005"/>
          <a:ext cx="6096000" cy="1750320"/>
        </a:xfrm>
        <a:prstGeom prst="roundRect">
          <a:avLst/>
        </a:prstGeom>
        <a:solidFill>
          <a:srgbClr val="FFF5D9"/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Для математической грамотности концептами выступают фундаментальные математические идеи: «Случайность», «Изменение и рост», «Пространство и форма», «Неопределенность», «Зависимость и связи», «Количественные отношения и т.д.</a:t>
          </a:r>
          <a:r>
            <a:rPr lang="ru-RU" sz="1700" kern="1200" dirty="0"/>
            <a:t>»</a:t>
          </a:r>
        </a:p>
      </dsp:txBody>
      <dsp:txXfrm>
        <a:off x="85444" y="89449"/>
        <a:ext cx="5925112" cy="1579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BE937-17C4-452E-845F-38EB8433040D}">
      <dsp:nvSpPr>
        <dsp:cNvPr id="0" name=""/>
        <dsp:cNvSpPr/>
      </dsp:nvSpPr>
      <dsp:spPr>
        <a:xfrm>
          <a:off x="0" y="0"/>
          <a:ext cx="1477328" cy="14773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B4D2F-774F-4402-9D6B-8EE670EF02C6}">
      <dsp:nvSpPr>
        <dsp:cNvPr id="0" name=""/>
        <dsp:cNvSpPr/>
      </dsp:nvSpPr>
      <dsp:spPr>
        <a:xfrm>
          <a:off x="738664" y="0"/>
          <a:ext cx="5357336" cy="1477328"/>
        </a:xfrm>
        <a:prstGeom prst="rect">
          <a:avLst/>
        </a:prstGeom>
        <a:solidFill>
          <a:srgbClr val="FFF5D9"/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При оценке математической грамотности содержание проверки отбирается таким образом, чтобы концентрироваться не вокруг традиционных вопросов курса математики, а вокруг этих концептов (фундаментальных идей).</a:t>
          </a:r>
        </a:p>
      </dsp:txBody>
      <dsp:txXfrm>
        <a:off x="738664" y="0"/>
        <a:ext cx="5357336" cy="14773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09E3F-6986-45D3-8416-3706D2F9DB7E}">
      <dsp:nvSpPr>
        <dsp:cNvPr id="0" name=""/>
        <dsp:cNvSpPr/>
      </dsp:nvSpPr>
      <dsp:spPr>
        <a:xfrm>
          <a:off x="0" y="0"/>
          <a:ext cx="1200329" cy="12003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ACBA4-CA47-41E5-98A5-39182D8EFAED}">
      <dsp:nvSpPr>
        <dsp:cNvPr id="0" name=""/>
        <dsp:cNvSpPr/>
      </dsp:nvSpPr>
      <dsp:spPr>
        <a:xfrm>
          <a:off x="600164" y="0"/>
          <a:ext cx="5495835" cy="1200329"/>
        </a:xfrm>
        <a:prstGeom prst="rect">
          <a:avLst/>
        </a:prstGeom>
        <a:solidFill>
          <a:srgbClr val="FFF5D9"/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Выделение концептов в качестве системообразующих элементов содержания заданий подчеркивает интегративный характер заданий. </a:t>
          </a:r>
        </a:p>
      </dsp:txBody>
      <dsp:txXfrm>
        <a:off x="600164" y="0"/>
        <a:ext cx="5495835" cy="1200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53BE8-F80D-43AD-A40B-6BFFAABC4E2F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6B3C6-CC39-4A55-ABFD-DB136C9E4C82}">
      <dsp:nvSpPr>
        <dsp:cNvPr id="0" name=""/>
        <dsp:cNvSpPr/>
      </dsp:nvSpPr>
      <dsp:spPr>
        <a:xfrm>
          <a:off x="184665" y="0"/>
          <a:ext cx="6311137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Формулировка задач, входит в комплексное задание. </a:t>
          </a:r>
        </a:p>
      </dsp:txBody>
      <dsp:txXfrm>
        <a:off x="184665" y="0"/>
        <a:ext cx="6311137" cy="369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65D48-8E43-43FD-8B99-0795D48037FB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E6C21-0ECC-4986-A096-5B7FFECF19F0}">
      <dsp:nvSpPr>
        <dsp:cNvPr id="0" name=""/>
        <dsp:cNvSpPr/>
      </dsp:nvSpPr>
      <dsp:spPr>
        <a:xfrm>
          <a:off x="461665" y="0"/>
          <a:ext cx="6311229" cy="92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Описание ситуации приводится в различной форме (в виде текста, рисунка, диаграммы, схемы, графика реальных зависимостей)</a:t>
          </a:r>
        </a:p>
      </dsp:txBody>
      <dsp:txXfrm>
        <a:off x="461665" y="0"/>
        <a:ext cx="6311229" cy="923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8F776-17B4-4705-BA68-2666FAEB1D45}">
      <dsp:nvSpPr>
        <dsp:cNvPr id="0" name=""/>
        <dsp:cNvSpPr/>
      </dsp:nvSpPr>
      <dsp:spPr>
        <a:xfrm>
          <a:off x="0" y="4925"/>
          <a:ext cx="6096000" cy="636480"/>
        </a:xfrm>
        <a:prstGeom prst="roundRect">
          <a:avLst/>
        </a:prstGeom>
        <a:solidFill>
          <a:srgbClr val="FFF5D9"/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Мозаичность и возможная информационная избыточность.</a:t>
          </a:r>
        </a:p>
      </dsp:txBody>
      <dsp:txXfrm>
        <a:off x="31070" y="35995"/>
        <a:ext cx="6033860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AEA12-3C2C-495B-876C-AE10815972DB}">
      <dsp:nvSpPr>
        <dsp:cNvPr id="0" name=""/>
        <dsp:cNvSpPr/>
      </dsp:nvSpPr>
      <dsp:spPr>
        <a:xfrm>
          <a:off x="0" y="0"/>
          <a:ext cx="1754326" cy="175432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78132-E3F3-4223-B0C1-2291FBA0CAE8}">
      <dsp:nvSpPr>
        <dsp:cNvPr id="0" name=""/>
        <dsp:cNvSpPr/>
      </dsp:nvSpPr>
      <dsp:spPr>
        <a:xfrm>
          <a:off x="877163" y="0"/>
          <a:ext cx="5563222" cy="1754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Формат заданий коррелирует с комплексными диагностическими работами для оценки метапредметных образовательных результатов в УОСО.</a:t>
          </a:r>
        </a:p>
      </dsp:txBody>
      <dsp:txXfrm>
        <a:off x="877163" y="0"/>
        <a:ext cx="5563222" cy="1754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3652-EF8B-4BD0-96A6-E1320F173594}">
      <dsp:nvSpPr>
        <dsp:cNvPr id="0" name=""/>
        <dsp:cNvSpPr/>
      </dsp:nvSpPr>
      <dsp:spPr>
        <a:xfrm>
          <a:off x="0" y="15812"/>
          <a:ext cx="6155376" cy="676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/>
            <a:t>Контекстность</a:t>
          </a:r>
          <a:r>
            <a:rPr lang="ru-RU" sz="1700" b="1" kern="1200" dirty="0"/>
            <a:t> задания на формирование</a:t>
          </a:r>
          <a:r>
            <a:rPr lang="ru-RU" sz="1700" kern="1200" dirty="0"/>
            <a:t> и оценку функциональной грамотности</a:t>
          </a:r>
        </a:p>
      </dsp:txBody>
      <dsp:txXfrm>
        <a:off x="33012" y="48824"/>
        <a:ext cx="6089352" cy="610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28DB9-DA01-447E-A968-99B664086332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2D997-B56F-4951-97AA-ED19393E4774}">
      <dsp:nvSpPr>
        <dsp:cNvPr id="0" name=""/>
        <dsp:cNvSpPr/>
      </dsp:nvSpPr>
      <dsp:spPr>
        <a:xfrm>
          <a:off x="323165" y="0"/>
          <a:ext cx="4810933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Моделируется предметное и социальное содержание деятельности.</a:t>
          </a:r>
        </a:p>
      </dsp:txBody>
      <dsp:txXfrm>
        <a:off x="323165" y="0"/>
        <a:ext cx="4810933" cy="646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04B5B-BA59-4AB6-9168-4CA7CCA1DFE9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2A493-B912-4CAA-B53D-028CC76FC131}">
      <dsp:nvSpPr>
        <dsp:cNvPr id="0" name=""/>
        <dsp:cNvSpPr/>
      </dsp:nvSpPr>
      <dsp:spPr>
        <a:xfrm>
          <a:off x="461665" y="0"/>
          <a:ext cx="5004942" cy="923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Контекст — это система внутренних и внешних факторов деятельности человека в конкретной ситуации. </a:t>
          </a:r>
        </a:p>
      </dsp:txBody>
      <dsp:txXfrm>
        <a:off x="461665" y="0"/>
        <a:ext cx="5004942" cy="9233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F0E1E-A9BC-4B4D-A8BE-5809C00AC04E}">
      <dsp:nvSpPr>
        <dsp:cNvPr id="0" name=""/>
        <dsp:cNvSpPr/>
      </dsp:nvSpPr>
      <dsp:spPr>
        <a:xfrm>
          <a:off x="0" y="0"/>
          <a:ext cx="1200329" cy="120032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D5170-E742-4D1B-8023-3C00EDFE312F}">
      <dsp:nvSpPr>
        <dsp:cNvPr id="0" name=""/>
        <dsp:cNvSpPr/>
      </dsp:nvSpPr>
      <dsp:spPr>
        <a:xfrm>
          <a:off x="379836" y="0"/>
          <a:ext cx="5816469" cy="12003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Контекстная задача- в условии которой есть описание конкретной жизненной ситуации, связанной с имеющимися у решающего ее знаниями и опытом</a:t>
          </a:r>
        </a:p>
      </dsp:txBody>
      <dsp:txXfrm>
        <a:off x="379836" y="0"/>
        <a:ext cx="5816469" cy="1200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1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13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12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1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27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5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9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1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8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0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1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6FEC-737E-435F-8B4E-3DA023772D1F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E05DA9-4609-47F7-A78D-ADD60C4F6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459" y="1001846"/>
            <a:ext cx="8915399" cy="1468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b="1" dirty="0"/>
              <a:t>Сущностные характеристики подготовки  педагогов к формированию функциональной грамотности обучающихся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ru-RU" b="1" dirty="0">
                <a:cs typeface="Aharoni" panose="02010803020104030203" pitchFamily="2" charset="-79"/>
              </a:rPr>
              <a:t>Функциональная  грамотность  с позиции ее значимости для достижения результатов образования в разных областях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77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37" y="1404879"/>
            <a:ext cx="9075396" cy="2531138"/>
          </a:xfrm>
          <a:prstGeom prst="rect">
            <a:avLst/>
          </a:prstGeom>
          <a:solidFill>
            <a:srgbClr val="FFF7E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053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84" y="773830"/>
            <a:ext cx="9075396" cy="4923051"/>
          </a:xfrm>
          <a:prstGeom prst="rect">
            <a:avLst/>
          </a:prstGeom>
          <a:solidFill>
            <a:srgbClr val="E7FFFA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65559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51" y="821707"/>
            <a:ext cx="6915902" cy="52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6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909762"/>
            <a:ext cx="7448550" cy="3038475"/>
          </a:xfrm>
          <a:prstGeom prst="rect">
            <a:avLst/>
          </a:prstGeom>
          <a:solidFill>
            <a:srgbClr val="FFFCF3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50902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92151135"/>
              </p:ext>
            </p:extLst>
          </p:nvPr>
        </p:nvGraphicFramePr>
        <p:xfrm>
          <a:off x="3146960" y="178129"/>
          <a:ext cx="4690754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5115384"/>
              </p:ext>
            </p:extLst>
          </p:nvPr>
        </p:nvGraphicFramePr>
        <p:xfrm>
          <a:off x="201880" y="1591294"/>
          <a:ext cx="649580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2636322" y="973776"/>
            <a:ext cx="843148" cy="605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13296104"/>
              </p:ext>
            </p:extLst>
          </p:nvPr>
        </p:nvGraphicFramePr>
        <p:xfrm>
          <a:off x="5648696" y="1985687"/>
          <a:ext cx="677289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6780810" y="950026"/>
            <a:ext cx="1211282" cy="843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46088087"/>
              </p:ext>
            </p:extLst>
          </p:nvPr>
        </p:nvGraphicFramePr>
        <p:xfrm>
          <a:off x="3048000" y="3105835"/>
          <a:ext cx="6096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3360717" y="2066306"/>
            <a:ext cx="1365662" cy="1033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391397" y="2576945"/>
            <a:ext cx="1436915" cy="52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82278907"/>
              </p:ext>
            </p:extLst>
          </p:nvPr>
        </p:nvGraphicFramePr>
        <p:xfrm>
          <a:off x="2537359" y="4511265"/>
          <a:ext cx="6440385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5522026" y="3776353"/>
            <a:ext cx="45719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6" y="351618"/>
            <a:ext cx="6065508" cy="6154764"/>
          </a:xfrm>
          <a:prstGeom prst="rect">
            <a:avLst/>
          </a:prstGeom>
          <a:solidFill>
            <a:srgbClr val="E7FFFA"/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037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410989171"/>
              </p:ext>
            </p:extLst>
          </p:nvPr>
        </p:nvGraphicFramePr>
        <p:xfrm>
          <a:off x="3071750" y="687273"/>
          <a:ext cx="6155377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74856592"/>
              </p:ext>
            </p:extLst>
          </p:nvPr>
        </p:nvGraphicFramePr>
        <p:xfrm>
          <a:off x="506680" y="1835176"/>
          <a:ext cx="513409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2968831" y="1377538"/>
            <a:ext cx="356260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480059472"/>
              </p:ext>
            </p:extLst>
          </p:nvPr>
        </p:nvGraphicFramePr>
        <p:xfrm>
          <a:off x="6076208" y="1684800"/>
          <a:ext cx="546660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8122722" y="1318161"/>
            <a:ext cx="617517" cy="33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073730" y="2481507"/>
            <a:ext cx="453241" cy="867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849590" y="2683823"/>
            <a:ext cx="486888" cy="819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19187191"/>
              </p:ext>
            </p:extLst>
          </p:nvPr>
        </p:nvGraphicFramePr>
        <p:xfrm>
          <a:off x="2917371" y="3390981"/>
          <a:ext cx="641663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307846435"/>
              </p:ext>
            </p:extLst>
          </p:nvPr>
        </p:nvGraphicFramePr>
        <p:xfrm>
          <a:off x="2798618" y="4891138"/>
          <a:ext cx="6096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5674426" y="4591310"/>
            <a:ext cx="13855" cy="301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7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751344"/>
            <a:ext cx="7770421" cy="4247317"/>
          </a:xfrm>
          <a:prstGeom prst="rect">
            <a:avLst/>
          </a:prstGeom>
          <a:solidFill>
            <a:srgbClr val="FFFCF3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ru-RU" dirty="0"/>
              <a:t>Пример 1</a:t>
            </a:r>
            <a:r>
              <a:rPr lang="en-US" dirty="0"/>
              <a:t>[1, 1 </a:t>
            </a:r>
            <a:r>
              <a:rPr lang="ru-RU" dirty="0"/>
              <a:t>стр12</a:t>
            </a:r>
            <a:r>
              <a:rPr lang="en-US" dirty="0"/>
              <a:t>]</a:t>
            </a:r>
            <a:endParaRPr lang="ru-RU" dirty="0"/>
          </a:p>
          <a:p>
            <a:pPr algn="just"/>
            <a:r>
              <a:rPr lang="ru-RU" dirty="0"/>
              <a:t>Учащимся пятых классов, при изучении темы дробей, было предложено следующее задание: составьте задачу, в которой описывается работа ваших родителей, и покажите, как ими используются дроби в рабочем процессе. </a:t>
            </a:r>
          </a:p>
          <a:p>
            <a:pPr algn="just"/>
            <a:r>
              <a:rPr lang="ru-RU" dirty="0"/>
              <a:t>У Пети папа работает на обувной фабрике. Вместе они составили следующую задачу: за каждый из двух месяцев фабрика выпустила более 1/3 всей обуви для детей, запланированной на этот месяц.</a:t>
            </a:r>
          </a:p>
          <a:p>
            <a:pPr algn="just"/>
            <a:r>
              <a:rPr lang="ru-RU" dirty="0"/>
              <a:t> Какая часть обуви для детей была выпущена за каждый месяц, если известно, что каждая из дробей несократима и не изменяется, если к числителю прибавить 2, а знаменатель умножить на 2, если за первый месяц детской обуви выпустили больше?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86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37021254"/>
              </p:ext>
            </p:extLst>
          </p:nvPr>
        </p:nvGraphicFramePr>
        <p:xfrm>
          <a:off x="2893619" y="225632"/>
          <a:ext cx="8732324" cy="1911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2159832"/>
              </p:ext>
            </p:extLst>
          </p:nvPr>
        </p:nvGraphicFramePr>
        <p:xfrm>
          <a:off x="292924" y="2357827"/>
          <a:ext cx="60960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84045816"/>
              </p:ext>
            </p:extLst>
          </p:nvPr>
        </p:nvGraphicFramePr>
        <p:xfrm>
          <a:off x="5945579" y="3426606"/>
          <a:ext cx="6096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5503907"/>
              </p:ext>
            </p:extLst>
          </p:nvPr>
        </p:nvGraphicFramePr>
        <p:xfrm>
          <a:off x="1765465" y="5370155"/>
          <a:ext cx="6096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92503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09" y="1246909"/>
            <a:ext cx="7817385" cy="42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5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6758" y="212260"/>
            <a:ext cx="6096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 грамотность учащихся закреплена в нормативном документе «Образовательные стандарты» в следующих аспектах:</a:t>
            </a:r>
          </a:p>
        </p:txBody>
      </p:sp>
      <p:sp>
        <p:nvSpPr>
          <p:cNvPr id="3" name="Прямоугольник 2"/>
          <p:cNvSpPr/>
          <p:nvPr/>
        </p:nvSpPr>
        <p:spPr>
          <a:xfrm rot="1384701">
            <a:off x="6163292" y="2765456"/>
            <a:ext cx="598516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/>
              <a:t>Основной образовательной парадигмой является </a:t>
            </a:r>
            <a:r>
              <a:rPr lang="ru-RU" dirty="0" err="1"/>
              <a:t>компетентностный</a:t>
            </a:r>
            <a:r>
              <a:rPr lang="ru-RU" dirty="0"/>
              <a:t> подход;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972856">
            <a:off x="744187" y="2302316"/>
            <a:ext cx="6096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r>
              <a:rPr lang="ru-RU" dirty="0"/>
              <a:t>Содержание обучения — комплексное (междисциплинарное) изучение проблем, включая жизненные ситуации;</a:t>
            </a:r>
          </a:p>
        </p:txBody>
      </p:sp>
      <p:sp>
        <p:nvSpPr>
          <p:cNvPr id="7" name="Прямоугольник 6"/>
          <p:cNvSpPr/>
          <p:nvPr/>
        </p:nvSpPr>
        <p:spPr>
          <a:xfrm rot="20490798">
            <a:off x="922316" y="3830227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dirty="0"/>
              <a:t>Характер обучения предполагает осуществление </a:t>
            </a:r>
            <a:r>
              <a:rPr lang="ru-RU" dirty="0" err="1"/>
              <a:t>деятельностного</a:t>
            </a:r>
            <a:r>
              <a:rPr lang="ru-RU" dirty="0"/>
              <a:t> подхода, сотрудничество;</a:t>
            </a:r>
          </a:p>
        </p:txBody>
      </p:sp>
      <p:sp>
        <p:nvSpPr>
          <p:cNvPr id="9" name="Прямоугольник 8"/>
          <p:cNvSpPr/>
          <p:nvPr/>
        </p:nvSpPr>
        <p:spPr>
          <a:xfrm rot="2234813">
            <a:off x="6666938" y="4091290"/>
            <a:ext cx="51023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/>
              <a:t>Доминирующий компонент организации образовательного процесса — практико-ориентированная, исследовательская и проектная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006" y="5437403"/>
            <a:ext cx="6096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r>
              <a:rPr lang="ru-RU" dirty="0"/>
              <a:t>Характер контроля — комплексная оценка образовательных результатов по трем группам (личностные, предметные, </a:t>
            </a:r>
            <a:r>
              <a:rPr lang="ru-RU" dirty="0" err="1"/>
              <a:t>метапредметные</a:t>
            </a:r>
            <a:r>
              <a:rPr lang="ru-RU" dirty="0"/>
              <a:t>).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396343" y="1175657"/>
            <a:ext cx="486888" cy="1199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597735" y="1187532"/>
            <a:ext cx="166255" cy="1270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665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9252" y="1617553"/>
            <a:ext cx="7247906" cy="923330"/>
          </a:xfrm>
          <a:prstGeom prst="rect">
            <a:avLst/>
          </a:prstGeom>
          <a:solidFill>
            <a:srgbClr val="FFF7E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Выделение </a:t>
            </a:r>
            <a:r>
              <a:rPr lang="ru-RU" dirty="0"/>
              <a:t>концептов в качестве системообразующих элементов содержания заданий подчеркивает интегративный характер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372706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065" y="600141"/>
            <a:ext cx="872836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Функциональная  грамотность рассматривается в условиях </a:t>
            </a:r>
            <a:r>
              <a:rPr lang="ru-RU" sz="2800" dirty="0" err="1"/>
              <a:t>цифровизации</a:t>
            </a:r>
            <a:r>
              <a:rPr lang="ru-RU" sz="2800" dirty="0"/>
              <a:t>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1740" y="2429079"/>
            <a:ext cx="79960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Трансформация грамотности  в современных технологических условиях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9236" y="3644230"/>
            <a:ext cx="8269184" cy="1200329"/>
          </a:xfrm>
          <a:prstGeom prst="rect">
            <a:avLst/>
          </a:prstGeom>
          <a:solidFill>
            <a:srgbClr val="FFF7E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Динамический характер  функциональной  грамотности в условиях </a:t>
            </a:r>
            <a:r>
              <a:rPr lang="ru-RU" sz="2400" dirty="0" err="1"/>
              <a:t>цифровизации</a:t>
            </a:r>
            <a:r>
              <a:rPr lang="ru-RU" sz="2400" dirty="0"/>
              <a:t>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65140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127" y="810031"/>
            <a:ext cx="6096000" cy="369332"/>
          </a:xfrm>
          <a:prstGeom prst="rect">
            <a:avLst/>
          </a:prstGeom>
          <a:solidFill>
            <a:srgbClr val="FFF7E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r>
              <a:rPr lang="ru-RU" b="1" dirty="0"/>
              <a:t>Читательская грамотность  (читать, писать) —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4873" y="1423542"/>
            <a:ext cx="6096000" cy="1200329"/>
          </a:xfrm>
          <a:prstGeom prst="rect">
            <a:avLst/>
          </a:prstGeom>
          <a:solidFill>
            <a:srgbClr val="FFF7E1"/>
          </a:solidFill>
          <a:ln>
            <a:solidFill>
              <a:schemeClr val="accent6">
                <a:lumMod val="50000"/>
              </a:schemeClr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just"/>
            <a:r>
              <a:rPr lang="ru-RU" b="1" dirty="0"/>
              <a:t>Способность воспринимать и создавать информацию в различных текстовых и визуальных форматах, в том числе,  в цифровой среде;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4904" y="3236740"/>
            <a:ext cx="6096000" cy="369332"/>
          </a:xfrm>
          <a:prstGeom prst="rect">
            <a:avLst/>
          </a:prstGeom>
          <a:solidFill>
            <a:srgbClr val="FFF7E1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dirty="0"/>
              <a:t>Математическая (включая работу с данными) —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8670" y="4107505"/>
            <a:ext cx="6096000" cy="1754326"/>
          </a:xfrm>
          <a:prstGeom prst="rect">
            <a:avLst/>
          </a:prstGeom>
          <a:solidFill>
            <a:srgbClr val="FFF7E1"/>
          </a:solidFill>
          <a:ln>
            <a:solidFill>
              <a:srgbClr val="C00000"/>
            </a:solidFill>
          </a:ln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 algn="just"/>
            <a:r>
              <a:rPr lang="ru-RU" b="1" dirty="0"/>
              <a:t>способность прим</a:t>
            </a:r>
            <a:r>
              <a:rPr lang="ru-RU" b="1" i="1" dirty="0"/>
              <a:t>енять </a:t>
            </a:r>
            <a:r>
              <a:rPr lang="ru-RU" b="1" dirty="0"/>
              <a:t>математические инструменты, в цифровой среде— вычислительная и алгоритмическая — способность воспринимать и создавать информацию на формальных языках, языках программирования.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693" y="3849975"/>
            <a:ext cx="3655168" cy="369332"/>
          </a:xfrm>
          <a:prstGeom prst="rect">
            <a:avLst/>
          </a:prstGeom>
          <a:solidFill>
            <a:srgbClr val="FFF7E1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ru-RU" b="1" dirty="0"/>
              <a:t>Академическая грамотность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645760"/>
            <a:ext cx="6096000" cy="1200329"/>
          </a:xfrm>
          <a:prstGeom prst="rect">
            <a:avLst/>
          </a:prstGeom>
          <a:solidFill>
            <a:srgbClr val="FFF7E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ContrastingRightFacing"/>
            <a:lightRig rig="threePt" dir="t"/>
          </a:scene3d>
        </p:spPr>
        <p:txBody>
          <a:bodyPr>
            <a:spAutoFit/>
          </a:bodyPr>
          <a:lstStyle/>
          <a:p>
            <a:r>
              <a:rPr lang="ru-RU" b="1" dirty="0"/>
              <a:t>акценты в сторону развития умения добывать, сопоставлять и анализировать информацию, критически ее оценивать, интерпретировать идеи и скрытые смыслы,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908966" y="3610099"/>
            <a:ext cx="23751" cy="4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17621" y="1187532"/>
            <a:ext cx="106878" cy="36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876301" y="4275117"/>
            <a:ext cx="0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8820" y="368135"/>
            <a:ext cx="8562109" cy="923330"/>
          </a:xfrm>
          <a:prstGeom prst="rect">
            <a:avLst/>
          </a:prstGeom>
          <a:solidFill>
            <a:srgbClr val="EBFFFB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Сущностные характеристики подготовки учителей в предметной области «Математика» к формированию функциональной грамотности обучающихся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3179" y="1348562"/>
            <a:ext cx="9844644" cy="1477328"/>
          </a:xfrm>
          <a:prstGeom prst="rect">
            <a:avLst/>
          </a:prstGeom>
          <a:solidFill>
            <a:srgbClr val="E7FFFA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Функциональная грамотность на ступени общего среднего образования рассматривается как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метапредметный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образовательный результат (изменение образовательной парадигмы), поэтому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сущестной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характеристикой   подготовки учителя является взаимосвязанное формирование предметных и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метапредсметных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компетенций при обучении математике в УОСО.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0681" y="3225139"/>
            <a:ext cx="9761517" cy="1200329"/>
          </a:xfrm>
          <a:prstGeom prst="rect">
            <a:avLst/>
          </a:prstGeom>
          <a:solidFill>
            <a:srgbClr val="E7FFFA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2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.  Комплексный характер  подготовки учителей математики: </a:t>
            </a:r>
          </a:p>
          <a:p>
            <a:pPr algn="just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а) Обучение будущих учителей математических дисциплин опирается  на междисциплинарную  и   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внутридисциплинарную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 интеграцию.</a:t>
            </a:r>
          </a:p>
          <a:p>
            <a:pPr algn="just"/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б) Освоение методики построения и обучения выполнению комплексных </a:t>
            </a:r>
            <a:r>
              <a:rPr lang="ru-RU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6306" y="4748634"/>
            <a:ext cx="9666514" cy="646331"/>
          </a:xfrm>
          <a:prstGeom prst="rect">
            <a:avLst/>
          </a:prstGeom>
          <a:solidFill>
            <a:srgbClr val="E7FFFA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3. Динамический характер   освоения функциональной грамотности в условиях </a:t>
            </a:r>
            <a:r>
              <a:rPr lang="ru-RU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цифровизации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3602" y="5424307"/>
            <a:ext cx="9729848" cy="923330"/>
          </a:xfrm>
          <a:prstGeom prst="rect">
            <a:avLst/>
          </a:prstGeom>
          <a:solidFill>
            <a:srgbClr val="E7FFFA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b="1" dirty="0"/>
              <a:t>. </a:t>
            </a:r>
            <a:r>
              <a:rPr lang="ru-RU" b="1" dirty="0">
                <a:latin typeface="Batang" panose="02030600000101010101" pitchFamily="18" charset="-127"/>
                <a:ea typeface="Batang" panose="02030600000101010101" pitchFamily="18" charset="-127"/>
              </a:rPr>
              <a:t>Выделение концептов в качестве системообразующих элементов содержания  заданий, ориентация на интегративный характер заданий, формирующих   функциональную грамотность. </a:t>
            </a:r>
          </a:p>
        </p:txBody>
      </p:sp>
    </p:spTree>
    <p:extLst>
      <p:ext uri="{BB962C8B-B14F-4D97-AF65-F5344CB8AC3E}">
        <p14:creationId xmlns:p14="http://schemas.microsoft.com/office/powerpoint/2010/main" val="2991043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5507" y="697323"/>
            <a:ext cx="6096000" cy="984885"/>
          </a:xfrm>
          <a:prstGeom prst="rect">
            <a:avLst/>
          </a:prstGeom>
          <a:solidFill>
            <a:srgbClr val="FFF7E1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Сущностные характеристики подготовки молодых специалистов по географии к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 функциональной грамотности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221" y="1882814"/>
            <a:ext cx="9219210" cy="923330"/>
          </a:xfrm>
          <a:prstGeom prst="rect">
            <a:avLst/>
          </a:prstGeom>
          <a:solidFill>
            <a:srgbClr val="FFF5D9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b="1" dirty="0"/>
              <a:t>Необходимость обеспечить каждого обучающегося знаниями, умениями  системы географических наук, сформировать навыки для успешного их применения в работе учителя, при решении жизненных задач.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0052" y="2765731"/>
            <a:ext cx="9250878" cy="1200329"/>
          </a:xfrm>
          <a:prstGeom prst="rect">
            <a:avLst/>
          </a:prstGeom>
          <a:solidFill>
            <a:srgbClr val="FFF5D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2.Подготовка молодых учителей должна развивать «мягкие» навыки (ключевые компетентности, навыки XXI века), в том числе навыки </a:t>
            </a:r>
            <a:r>
              <a:rPr lang="ru-RU" dirty="0" err="1"/>
              <a:t>самоорганизции</a:t>
            </a:r>
            <a:r>
              <a:rPr lang="ru-RU" dirty="0"/>
              <a:t>, коммуникации, кооперации, коллективного использования инструментария профессии (методов, приемов и технологий обучения и воспитания).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4217" y="3988751"/>
            <a:ext cx="9527969" cy="1200329"/>
          </a:xfrm>
          <a:prstGeom prst="rect">
            <a:avLst/>
          </a:prstGeom>
          <a:solidFill>
            <a:srgbClr val="FFF5D9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3.Каждая ступень обучения  будущих педагогов  является  этапом непрерывного образования. При этом происходит смещение акцента адресности ответственности: ответственность за успехи и продвижение, в первую очередь, несет сам обучающийся.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9215" y="5171059"/>
            <a:ext cx="9749642" cy="1200329"/>
          </a:xfrm>
          <a:prstGeom prst="rect">
            <a:avLst/>
          </a:prstGeom>
          <a:solidFill>
            <a:srgbClr val="FFF7E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4.Содержание географического образования для подготовки молодых специалистов, должно включать дополнительные знания, рассматриваться как новая грамотность, междисциплинарные курсы географических дисциплин в педагогическом вузе. </a:t>
            </a:r>
          </a:p>
        </p:txBody>
      </p:sp>
    </p:spTree>
    <p:extLst>
      <p:ext uri="{BB962C8B-B14F-4D97-AF65-F5344CB8AC3E}">
        <p14:creationId xmlns:p14="http://schemas.microsoft.com/office/powerpoint/2010/main" val="269174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225" y="172630"/>
            <a:ext cx="86966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Изменение образовательной парадигмы — </a:t>
            </a:r>
            <a:r>
              <a:rPr lang="ru-RU" b="1" dirty="0" err="1"/>
              <a:t>компетентностный</a:t>
            </a:r>
            <a:r>
              <a:rPr lang="ru-RU" b="1" dirty="0"/>
              <a:t> подход,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97059"/>
            <a:ext cx="6096000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/>
              <a:t>Компетенции </a:t>
            </a:r>
            <a:r>
              <a:rPr lang="ru-RU" b="1" dirty="0">
                <a:solidFill>
                  <a:srgbClr val="FF3399"/>
                </a:solidFill>
              </a:rPr>
              <a:t>-комплекс знаний, умений, навыков, </a:t>
            </a:r>
            <a:r>
              <a:rPr lang="ru-RU" b="1" dirty="0">
                <a:solidFill>
                  <a:srgbClr val="00B0F0"/>
                </a:solidFill>
              </a:rPr>
              <a:t>ценностных ориентаций</a:t>
            </a:r>
            <a:r>
              <a:rPr lang="ru-RU" b="1" dirty="0"/>
              <a:t>, </a:t>
            </a:r>
            <a:r>
              <a:rPr lang="ru-RU" b="1" dirty="0">
                <a:solidFill>
                  <a:srgbClr val="00B050"/>
                </a:solidFill>
              </a:rPr>
              <a:t>способов учебной деятельности </a:t>
            </a:r>
            <a:r>
              <a:rPr lang="ru-RU" b="1" dirty="0"/>
              <a:t>и </a:t>
            </a:r>
            <a:r>
              <a:rPr lang="ru-RU" b="1" dirty="0">
                <a:solidFill>
                  <a:srgbClr val="FF0000"/>
                </a:solidFill>
              </a:rPr>
              <a:t>опыта практической деятельности, </a:t>
            </a:r>
            <a:r>
              <a:rPr lang="ru-RU" b="1" dirty="0"/>
              <a:t>необходимых человеку для успешного решения проблем в определенной сфере жизни или профессиональной (учебной)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9434" y="3862265"/>
            <a:ext cx="719248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Компетентность -характеристика </a:t>
            </a:r>
            <a:r>
              <a:rPr lang="ru-RU" b="1" dirty="0">
                <a:solidFill>
                  <a:srgbClr val="7030A0"/>
                </a:solidFill>
              </a:rPr>
              <a:t>индивидуальных интеллектуальных ресурсов,</a:t>
            </a:r>
            <a:r>
              <a:rPr lang="ru-RU" b="1" dirty="0"/>
              <a:t> предполагающих: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</a:rPr>
              <a:t>высокий уровень усвоения  разных типов знаний, включая знания в конкретной предметной области</a:t>
            </a:r>
            <a:r>
              <a:rPr lang="ru-RU" b="1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3399"/>
                </a:solidFill>
              </a:rPr>
              <a:t>сформированность</a:t>
            </a:r>
            <a:r>
              <a:rPr lang="ru-RU" b="1" dirty="0">
                <a:solidFill>
                  <a:srgbClr val="FF3399"/>
                </a:solidFill>
              </a:rPr>
              <a:t> определенных качеств мышления,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</a:rPr>
              <a:t>мотивацию к данному виду деятельности,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</a:rPr>
              <a:t>готовность принимать решения в соответствующих предметных ситуациях,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3300"/>
                </a:solidFill>
              </a:rPr>
              <a:t> наличие системы ценностей.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782551"/>
            <a:ext cx="6096000" cy="2862322"/>
          </a:xfrm>
          <a:prstGeom prst="rect">
            <a:avLst/>
          </a:prstGeom>
          <a:solidFill>
            <a:srgbClr val="FFE5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Метапредметные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компетенции</a:t>
            </a:r>
            <a:r>
              <a:rPr lang="ru-RU" dirty="0"/>
              <a:t> -система основных универсальных учебных действий (УУД),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основанных на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знаниях об организации собственных знаний и их присваивании,</a:t>
            </a:r>
          </a:p>
          <a:p>
            <a:r>
              <a:rPr lang="ru-RU" b="1" dirty="0">
                <a:solidFill>
                  <a:srgbClr val="C00000"/>
                </a:solidFill>
              </a:rPr>
              <a:t>способах, средствах, механизмах  деятельности, освоенных обучающимися на базе одной или нескольких предметных областей, </a:t>
            </a:r>
            <a:r>
              <a:rPr lang="ru-RU" dirty="0"/>
              <a:t>и </a:t>
            </a:r>
            <a:r>
              <a:rPr lang="ru-RU" b="1" dirty="0">
                <a:solidFill>
                  <a:srgbClr val="C00000"/>
                </a:solidFill>
              </a:rPr>
              <a:t>применяемых при решении проблем в учебных  и жизненных ситуациях. «Мягкие компетенции». </a:t>
            </a:r>
          </a:p>
        </p:txBody>
      </p:sp>
    </p:spTree>
    <p:extLst>
      <p:ext uri="{BB962C8B-B14F-4D97-AF65-F5344CB8AC3E}">
        <p14:creationId xmlns:p14="http://schemas.microsoft.com/office/powerpoint/2010/main" val="109619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688" y="1344420"/>
            <a:ext cx="919150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2400" dirty="0"/>
              <a:t>Вектор развития содержания общего образования-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взаимодействие целевых установок развития академической и функциональной грамотности на всех его этапах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3196" y="3608880"/>
            <a:ext cx="8538357" cy="1631216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 Отличие  </a:t>
            </a:r>
          </a:p>
          <a:p>
            <a:r>
              <a:rPr lang="ru-RU" sz="2000" dirty="0"/>
              <a:t>Академическая  грамотность   - </a:t>
            </a:r>
            <a:r>
              <a:rPr lang="ru-RU" sz="2000" dirty="0">
                <a:solidFill>
                  <a:srgbClr val="FF0000"/>
                </a:solidFill>
              </a:rPr>
              <a:t>устойчивое </a:t>
            </a:r>
            <a:r>
              <a:rPr lang="ru-RU" sz="2000" dirty="0"/>
              <a:t>свойства личности.</a:t>
            </a:r>
          </a:p>
          <a:p>
            <a:r>
              <a:rPr lang="ru-RU" sz="2000" dirty="0"/>
              <a:t> </a:t>
            </a:r>
            <a:r>
              <a:rPr lang="ru-RU" sz="2000" b="1" dirty="0"/>
              <a:t>Функциональная грамотность- ситуативная  </a:t>
            </a:r>
            <a:r>
              <a:rPr lang="ru-RU" sz="2000" dirty="0"/>
              <a:t>характеристикой личности. </a:t>
            </a:r>
          </a:p>
          <a:p>
            <a:r>
              <a:rPr lang="ru-RU" sz="2000" dirty="0"/>
              <a:t>Обнаруживает себя при изменении ситуации,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61020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780" y="532015"/>
            <a:ext cx="9512062" cy="53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7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34" y="1693713"/>
            <a:ext cx="6282694" cy="3626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0816" y="312758"/>
            <a:ext cx="970926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Модель развития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63808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64902"/>
            <a:ext cx="12193057" cy="6328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2844" y="3244334"/>
            <a:ext cx="479465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Академическая грамотность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86731" y="1199403"/>
            <a:ext cx="82782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ru-RU" sz="3600" dirty="0"/>
              <a:t>ФУНКЦИОНАЛЬНАЯ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55436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20" y="0"/>
            <a:ext cx="9356400" cy="71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6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76" y="1143289"/>
            <a:ext cx="8571718" cy="487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14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2604</TotalTime>
  <Words>1014</Words>
  <Application>Microsoft Office PowerPoint</Application>
  <PresentationFormat>Широкоэкранный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Batang</vt:lpstr>
      <vt:lpstr>Arial</vt:lpstr>
      <vt:lpstr>Century Gothic</vt:lpstr>
      <vt:lpstr>Times New Roman</vt:lpstr>
      <vt:lpstr>Wingdings 3</vt:lpstr>
      <vt:lpstr>Легкий дым</vt:lpstr>
      <vt:lpstr>Сущностные характеристики подготовки  педагогов к формированию функциональной грамотности обучающихся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Сущностные характеристики подготовки  педагогов к формированию функциональной грамотности обучающихся</dc:title>
  <dc:creator>Ольга</dc:creator>
  <cp:lastModifiedBy>ГУО "Средняя школа №5 г.Пружаны"</cp:lastModifiedBy>
  <cp:revision>73</cp:revision>
  <dcterms:created xsi:type="dcterms:W3CDTF">2021-05-28T14:21:18Z</dcterms:created>
  <dcterms:modified xsi:type="dcterms:W3CDTF">2023-11-14T07:39:20Z</dcterms:modified>
</cp:coreProperties>
</file>